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91"/>
  </p:notesMasterIdLst>
  <p:sldIdLst>
    <p:sldId id="286" r:id="rId2"/>
    <p:sldId id="287" r:id="rId3"/>
    <p:sldId id="288" r:id="rId4"/>
    <p:sldId id="289" r:id="rId5"/>
    <p:sldId id="290" r:id="rId6"/>
    <p:sldId id="291" r:id="rId7"/>
    <p:sldId id="292" r:id="rId8"/>
    <p:sldId id="378" r:id="rId9"/>
    <p:sldId id="294" r:id="rId10"/>
    <p:sldId id="295" r:id="rId11"/>
    <p:sldId id="296" r:id="rId12"/>
    <p:sldId id="326" r:id="rId13"/>
    <p:sldId id="298" r:id="rId14"/>
    <p:sldId id="299" r:id="rId15"/>
    <p:sldId id="300" r:id="rId16"/>
    <p:sldId id="379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4" r:id="rId38"/>
    <p:sldId id="315" r:id="rId39"/>
    <p:sldId id="316" r:id="rId40"/>
    <p:sldId id="317" r:id="rId41"/>
    <p:sldId id="310" r:id="rId42"/>
    <p:sldId id="311" r:id="rId43"/>
    <p:sldId id="312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3" r:id="rId66"/>
    <p:sldId id="344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361" r:id="rId84"/>
    <p:sldId id="362" r:id="rId85"/>
    <p:sldId id="363" r:id="rId86"/>
    <p:sldId id="380" r:id="rId87"/>
    <p:sldId id="364" r:id="rId88"/>
    <p:sldId id="365" r:id="rId89"/>
    <p:sldId id="366" r:id="rId9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Tahoma" panose="020B0604030504040204" pitchFamily="34" charset="0"/>
      <p:regular r:id="rId96"/>
      <p:bold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98" autoAdjust="0"/>
  </p:normalViewPr>
  <p:slideViewPr>
    <p:cSldViewPr>
      <p:cViewPr varScale="1">
        <p:scale>
          <a:sx n="63" d="100"/>
          <a:sy n="63" d="100"/>
        </p:scale>
        <p:origin x="17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3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2.fntdata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7036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913158" y="4343794"/>
            <a:ext cx="5031685" cy="4114013"/>
          </a:xfrm>
          <a:prstGeom prst="rect">
            <a:avLst/>
          </a:prstGeom>
        </p:spPr>
        <p:txBody>
          <a:bodyPr spcFirstLastPara="1" wrap="square" lIns="90118" tIns="90118" rIns="90118" bIns="90118" anchor="t" anchorCtr="0">
            <a:noAutofit/>
          </a:bodyPr>
          <a:lstStyle/>
          <a:p>
            <a:pPr marL="0" indent="0">
              <a:spcBef>
                <a:spcPts val="355"/>
              </a:spcBef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5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8" name="Google Shape;598;p45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 lever may need to be adjusted in order or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help facilitate removal of the carburetor.</a:t>
            </a:r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the only screw of it’s length on the engine so keep it separate.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5aae216f8a_0_10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625" name="Google Shape;625;g5aae216f8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26" name="Google Shape;626;g5aae216f8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Aft>
                <a:spcPts val="600"/>
              </a:spcAft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  <a:sym typeface="Times New Roman"/>
              </a:rPr>
              <a:t>Before removing </a:t>
            </a:r>
            <a:r>
              <a:rPr lang="en-US" dirty="0">
                <a:latin typeface="Arial" pitchFamily="34" charset="0"/>
                <a:cs typeface="Arial" pitchFamily="34" charset="0"/>
              </a:rPr>
              <a:t>fuel tank clamp off fuel line and fuel hose.</a:t>
            </a:r>
          </a:p>
          <a:p>
            <a:pPr marL="0" indent="0">
              <a:spcAft>
                <a:spcPts val="600"/>
              </a:spcAft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</a:rPr>
              <a:t>Pinch and slide green hose clamp approximately 1” up the fuel line</a:t>
            </a:r>
          </a:p>
          <a:p>
            <a:pPr marL="0" indent="0">
              <a:spcAft>
                <a:spcPts val="600"/>
              </a:spcAft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</a:rPr>
              <a:t>Use fuel line removal tool to assist in removing fuel line from carburetor inlet port.</a:t>
            </a:r>
          </a:p>
          <a:p>
            <a:pPr marL="0" indent="0">
              <a:spcAft>
                <a:spcPts val="600"/>
              </a:spcAft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</a:rPr>
              <a:t>Use caution as some fuel is bound to dribble from the line, carb or tank.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1:notes"/>
          <p:cNvSpPr txBox="1">
            <a:spLocks noGrp="1"/>
          </p:cNvSpPr>
          <p:nvPr>
            <p:ph type="sldNum" idx="12"/>
          </p:nvPr>
        </p:nvSpPr>
        <p:spPr>
          <a:xfrm>
            <a:off x="3884612" y="8685214"/>
            <a:ext cx="2971800" cy="45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30" tIns="45902" rIns="91830" bIns="45902" anchor="b" anchorCtr="0">
            <a:noAutofit/>
          </a:bodyPr>
          <a:lstStyle/>
          <a:p>
            <a:pPr>
              <a:buSzPts val="350"/>
            </a:pPr>
            <a:r>
              <a:rPr lang="en-US" dirty="0"/>
              <a:t> </a:t>
            </a:r>
            <a:endParaRPr dirty="0"/>
          </a:p>
        </p:txBody>
      </p:sp>
      <p:sp>
        <p:nvSpPr>
          <p:cNvPr id="488" name="Google Shape;48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89" name="Google Shape;48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30" tIns="45902" rIns="91830" bIns="45902" anchor="t" anchorCtr="0">
            <a:noAutofit/>
          </a:bodyPr>
          <a:lstStyle/>
          <a:p>
            <a:pPr marL="0" indent="0">
              <a:buSzPts val="108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 Fuel Line Removal tool to assist in removing fuel line from Carburetor Inlet Port.</a:t>
            </a:r>
            <a:endParaRPr dirty="0"/>
          </a:p>
          <a:p>
            <a:pPr marL="228018" indent="-228018">
              <a:spcBef>
                <a:spcPts val="602"/>
              </a:spcBef>
              <a:buSzPts val="108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Use caution as some fuel is bound to dribble from the line, carb or tank.</a:t>
            </a:r>
            <a:endParaRPr dirty="0"/>
          </a:p>
          <a:p>
            <a:pPr marL="228018" indent="-228018">
              <a:spcBef>
                <a:spcPts val="602"/>
              </a:spcBef>
              <a:spcAft>
                <a:spcPts val="602"/>
              </a:spcAft>
              <a:buSzPts val="108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A good idea is to place absorbent towel down to catch any that may drip out.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5aae216f8a_0_21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613" name="Google Shape;613;g5aae216f8a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14" name="Google Shape;614;g5aae216f8a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013" indent="-227013"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</a:rPr>
              <a:t>Fuel line can be left connected to fuel tank to prevent fuel leakage. </a:t>
            </a:r>
          </a:p>
          <a:p>
            <a:pPr marL="227013" indent="-227013"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</a:rPr>
              <a:t>Tank serves as reservoir for fuel </a:t>
            </a:r>
          </a:p>
          <a:p>
            <a:pPr marL="227013" indent="-227013"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</a:rPr>
              <a:t>Cap has threads that allow air to be vented. Must use proper cap.</a:t>
            </a:r>
          </a:p>
          <a:p>
            <a:pPr marL="227013" indent="-227013"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</a:rPr>
              <a:t>Fuel tanks and lines are now coated to prevent evaporative fuel emissions</a:t>
            </a:r>
          </a:p>
          <a:p>
            <a:pPr marL="227013" indent="-227013"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</a:rPr>
              <a:t>Keep screw and nuts separate – they are different than others </a:t>
            </a:r>
          </a:p>
          <a:p>
            <a:pPr marL="227013" indent="-227013">
              <a:buSzPct val="90000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34" name="Google Shape;634;p46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Drain fuel into an approved container       </a:t>
            </a:r>
            <a:endParaRPr sz="1200" b="0" i="0" u="none" strike="noStrike" cap="none" dirty="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46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8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5" name="Google Shape;645;p48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Sliding carb along studs allows throttle shaft to rotate to allow “L” bend of governor link to disengage from the shaft.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Disconnect but do not damage spring.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 fuel line routing as refers to wires, governor link and link spring.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 will have to be rerouted the same way upon reassembly.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pPr marL="0" indent="0"/>
            <a:endParaRPr dirty="0">
              <a:latin typeface="+mj-lt"/>
            </a:endParaRPr>
          </a:p>
        </p:txBody>
      </p:sp>
      <p:sp>
        <p:nvSpPr>
          <p:cNvPr id="554" name="Google Shape;55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8" name="Google Shape;478;p5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pPr marL="0" indent="0"/>
            <a:r>
              <a:rPr lang="en-US" dirty="0"/>
              <a:t>Take note of where the bowl drain screw is so it can be reinstalled facing the same way.</a:t>
            </a:r>
            <a:endParaRPr dirty="0"/>
          </a:p>
        </p:txBody>
      </p:sp>
      <p:sp>
        <p:nvSpPr>
          <p:cNvPr id="479" name="Google Shape;479;p51:notes"/>
          <p:cNvSpPr txBox="1">
            <a:spLocks noGrp="1"/>
          </p:cNvSpPr>
          <p:nvPr>
            <p:ph type="sldNum" idx="12"/>
          </p:nvPr>
        </p:nvSpPr>
        <p:spPr>
          <a:xfrm>
            <a:off x="3886200" y="8686490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</a:rPr>
              <a:pPr algn="r"/>
              <a:t>17</a:t>
            </a:fld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2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</p:spPr>
        <p:txBody>
          <a:bodyPr spcFirstLastPara="1" wrap="square" lIns="91416" tIns="45695" rIns="91416" bIns="45695" anchor="t" anchorCtr="0">
            <a:noAutofit/>
          </a:bodyPr>
          <a:lstStyle/>
          <a:p>
            <a:pPr marL="0" indent="0"/>
            <a:endParaRPr dirty="0">
              <a:latin typeface="+mj-lt"/>
            </a:endParaRPr>
          </a:p>
        </p:txBody>
      </p:sp>
      <p:sp>
        <p:nvSpPr>
          <p:cNvPr id="487" name="Google Shape;48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5" name="Google Shape;495;p53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pPr marL="0" indent="0"/>
            <a:r>
              <a:rPr lang="en-US" dirty="0"/>
              <a:t>This screw sets the engine curb idle speed.  </a:t>
            </a:r>
          </a:p>
          <a:p>
            <a:pPr marL="0" indent="0"/>
            <a:r>
              <a:rPr lang="en-US" dirty="0"/>
              <a:t>We’re counting turns so it can be reinstalled reasonably close to where it was.  </a:t>
            </a:r>
            <a:endParaRPr dirty="0"/>
          </a:p>
        </p:txBody>
      </p:sp>
      <p:sp>
        <p:nvSpPr>
          <p:cNvPr id="496" name="Google Shape;496;p53:notes"/>
          <p:cNvSpPr txBox="1">
            <a:spLocks noGrp="1"/>
          </p:cNvSpPr>
          <p:nvPr>
            <p:ph type="sldNum" idx="12"/>
          </p:nvPr>
        </p:nvSpPr>
        <p:spPr>
          <a:xfrm>
            <a:off x="3886200" y="8686490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</a:rPr>
              <a:pPr algn="r"/>
              <a:t>19</a:t>
            </a:fld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bbdf2d8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bbdf2d852_0_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7" name="Google Shape;547;g3bbdf2d852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800" cy="457377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3" name="Google Shape;503;p54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pPr marL="0" indent="0"/>
            <a:r>
              <a:rPr lang="en-US" dirty="0"/>
              <a:t>What does it do?  </a:t>
            </a:r>
          </a:p>
          <a:p>
            <a:pPr marL="0" indent="0"/>
            <a:r>
              <a:rPr lang="en-US" dirty="0"/>
              <a:t>Combines metered air and fuel to support operation of the idle circuit.</a:t>
            </a:r>
            <a:endParaRPr dirty="0"/>
          </a:p>
        </p:txBody>
      </p:sp>
      <p:sp>
        <p:nvSpPr>
          <p:cNvPr id="504" name="Google Shape;504;p54:notes"/>
          <p:cNvSpPr txBox="1">
            <a:spLocks noGrp="1"/>
          </p:cNvSpPr>
          <p:nvPr>
            <p:ph type="sldNum" idx="12"/>
          </p:nvPr>
        </p:nvSpPr>
        <p:spPr>
          <a:xfrm>
            <a:off x="3886200" y="8686490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</a:rPr>
              <a:pPr algn="r"/>
              <a:t>20</a:t>
            </a:fld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2" name="Google Shape;512;p55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pPr marL="0" indent="0"/>
            <a:r>
              <a:rPr lang="en-US" dirty="0"/>
              <a:t>The small brass piece is the main jet.  </a:t>
            </a:r>
          </a:p>
          <a:p>
            <a:pPr marL="0" indent="0"/>
            <a:r>
              <a:rPr lang="en-US" dirty="0"/>
              <a:t>All the fuel the engine burns must come through this jet.  </a:t>
            </a:r>
          </a:p>
          <a:p>
            <a:pPr marL="0" indent="0"/>
            <a:r>
              <a:rPr lang="en-US" dirty="0"/>
              <a:t>The larger brass piece is the emulsion tube.  </a:t>
            </a:r>
          </a:p>
          <a:p>
            <a:pPr marL="0" indent="0"/>
            <a:r>
              <a:rPr lang="en-US" dirty="0"/>
              <a:t>The small holes through the side of the piece allow air to bubble in and mix with the fuel.  </a:t>
            </a:r>
          </a:p>
          <a:p>
            <a:pPr marL="0" indent="0"/>
            <a:r>
              <a:rPr lang="en-US" dirty="0"/>
              <a:t>This breaks up the fuel into smaller droplets and increases the surface area of fuel exposed to air.  </a:t>
            </a:r>
          </a:p>
          <a:p>
            <a:pPr marL="0" indent="0"/>
            <a:r>
              <a:rPr lang="en-US" dirty="0"/>
              <a:t>This aids in the vaporization of the fuel.</a:t>
            </a:r>
            <a:endParaRPr dirty="0"/>
          </a:p>
        </p:txBody>
      </p:sp>
      <p:sp>
        <p:nvSpPr>
          <p:cNvPr id="513" name="Google Shape;513;p55:notes"/>
          <p:cNvSpPr txBox="1">
            <a:spLocks noGrp="1"/>
          </p:cNvSpPr>
          <p:nvPr>
            <p:ph type="sldNum" idx="12"/>
          </p:nvPr>
        </p:nvSpPr>
        <p:spPr>
          <a:xfrm>
            <a:off x="3886200" y="8686490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</a:rPr>
              <a:pPr algn="r"/>
              <a:t>21</a:t>
            </a:fld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6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pPr marL="0" indent="0"/>
            <a:endParaRPr dirty="0">
              <a:latin typeface="+mj-lt"/>
            </a:endParaRPr>
          </a:p>
        </p:txBody>
      </p:sp>
      <p:sp>
        <p:nvSpPr>
          <p:cNvPr id="520" name="Google Shape;52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pPr marL="0" indent="0"/>
            <a:endParaRPr dirty="0">
              <a:latin typeface="+mj-lt"/>
            </a:endParaRPr>
          </a:p>
        </p:txBody>
      </p:sp>
      <p:sp>
        <p:nvSpPr>
          <p:cNvPr id="526" name="Google Shape;52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8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pPr marL="0" indent="0"/>
            <a:endParaRPr dirty="0">
              <a:latin typeface="+mj-lt"/>
            </a:endParaRPr>
          </a:p>
        </p:txBody>
      </p:sp>
      <p:sp>
        <p:nvSpPr>
          <p:cNvPr id="533" name="Google Shape;53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9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pPr marL="0" indent="0"/>
            <a:endParaRPr dirty="0">
              <a:latin typeface="+mj-lt"/>
            </a:endParaRPr>
          </a:p>
        </p:txBody>
      </p:sp>
      <p:sp>
        <p:nvSpPr>
          <p:cNvPr id="540" name="Google Shape;54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pPr marL="0" indent="0"/>
            <a:endParaRPr dirty="0">
              <a:latin typeface="+mj-lt"/>
            </a:endParaRPr>
          </a:p>
        </p:txBody>
      </p:sp>
      <p:sp>
        <p:nvSpPr>
          <p:cNvPr id="547" name="Google Shape;54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pPr marL="0" indent="0"/>
            <a:endParaRPr dirty="0">
              <a:latin typeface="+mj-lt"/>
            </a:endParaRPr>
          </a:p>
        </p:txBody>
      </p:sp>
      <p:sp>
        <p:nvSpPr>
          <p:cNvPr id="554" name="Google Shape;55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bbb65d8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bbb65d89f_0_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013" indent="-227013">
              <a:spcAft>
                <a:spcPts val="1200"/>
              </a:spcAft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</a:rPr>
              <a:t>Make sure gaskets are installed and properly oriented.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 marL="227013" indent="-227013">
              <a:spcAft>
                <a:spcPts val="1200"/>
              </a:spcAft>
              <a:buSzPct val="90000"/>
            </a:pP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4" name="Google Shape;654;g3bbb65d89f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800" cy="457377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013" indent="-227013">
              <a:spcAft>
                <a:spcPts val="1200"/>
              </a:spcAft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</a:rPr>
              <a:t>Note routing of RED wire.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1" name="Google Shape;35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0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9" name="Google Shape;559;p4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Required Tools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available, use the 19620 fuel line removal tool – not in picture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an appropriate container handy to catch gasoline that may/will spill from the carburetor bowl.</a:t>
            </a: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1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1" name="Google Shape;321;p3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68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7013" indent="-227013">
              <a:spcBef>
                <a:spcPts val="0"/>
              </a:spcBef>
              <a:spcAft>
                <a:spcPts val="1200"/>
              </a:spcAft>
              <a:buSzPct val="90000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 pitchFamily="34" charset="0"/>
                <a:cs typeface="Arial" pitchFamily="34" charset="0"/>
                <a:sym typeface="Calibri"/>
              </a:rPr>
              <a:t>Avoid applying any side load to the wrench, to ensure no damage is done to the spark plug</a:t>
            </a:r>
          </a:p>
        </p:txBody>
      </p:sp>
      <p:sp>
        <p:nvSpPr>
          <p:cNvPr id="814" name="Google Shape;81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p42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0" name="Google Shape;275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1" name="Google Shape;2751;p42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step can be optional.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Rewind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Blower Housing can be removed as one component.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p43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9" name="Google Shape;275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60" name="Google Shape;2760;p43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an 8mm socket, remove the 4 screws that secure the blower housing to the engine.  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1" name="Google Shape;2771;p44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2" name="Google Shape;277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73" name="Google Shape;2773;p44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Disconnect wiring from rocker switch installed in housing.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there are three wires, mark which wires came from which terminal on the switch.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switch is marked with a 1,2,3.  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 travel of wires across the top of the engine near the governor shaft as they need to be rerouted in the same orientation.  </a:t>
            </a: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69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Lower screw mount is placed between the blower housing and the cylinder.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1" name="Google Shape;83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8" name="Google Shape;2788;p45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0" name="Google Shape;2790;p45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90000"/>
              <a:buFont typeface="Tahoma"/>
              <a:buNone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Disconnect yellow and black wires from time delay module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70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3" name="Google Shape;843;p7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not touch breather reed.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3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9" name="Google Shape;869;p73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push rods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Push rods are same length and same material. 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engines use different materials for intake verses exhaust push rods.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Remove valve stem end caps, place in an area for safe keeping as these can be easily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lost.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1" name="Google Shape;941;p8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valve stem caps are small and often not noticed.  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They are frequently lost or not reinstalled.  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80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Aft>
                <a:spcPts val="1200"/>
              </a:spcAft>
              <a:buSzPct val="90000"/>
            </a:pP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6" name="Google Shape;56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74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7" name="Google Shape;877;p74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 the 2 hollow alignment pins used to seat the head against the block.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Replace Cylinder Head Gasket is any damage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is present.</a:t>
            </a: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" name="Google Shape;2797;p46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8" name="Google Shape;279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9" name="Google Shape;2799;p46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 that the ignition armature is installed with the ground wire tab facing down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the high tension lead facing up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 the ignition armature to flywheel air gap clearance with a flat gauge.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clearance should be approximately .010 in. 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" name="Google Shape;2807;p47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800" cy="45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8" name="Google Shape;280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09" name="Google Shape;2809;p47:notes"/>
          <p:cNvSpPr txBox="1">
            <a:spLocks noGrp="1"/>
          </p:cNvSpPr>
          <p:nvPr>
            <p:ph type="body" idx="1"/>
          </p:nvPr>
        </p:nvSpPr>
        <p:spPr>
          <a:xfrm>
            <a:off x="533400" y="4114800"/>
            <a:ext cx="5943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Using a strap wrench, ½ in. breaker bar and 21 mm deep socket (or regular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socket with a short extension)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, loosen the nut that secures the flywheel, fan and cup to the crankshaft.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The handle of strap wrench should lie on the bench on the cylinder side of the engine.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The strap should be wrapped clockwise around the flywheel with the concaved face of the wrench head facing down on the bench next to the flywheel.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The convex curved end of the wrench head should touch the flywheel, jamming the strap to keep the flywheel from turning.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Loosen the flywheel nut by turning it counter clockwise.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This will cause the strap to tighten around the flywheel so that the nut can be loosened.</a:t>
            </a:r>
            <a:endParaRPr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For best practices, position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the breaker bar in the 10:00 angle (as shown) and apply a downward force.</a:t>
            </a:r>
            <a:endParaRPr sz="1200" b="0" i="0" u="none" strike="noStrike" cap="none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See video on the Power Portal on how to set up and used the strap wrench. http://www.thepowerportal.com/nA/English/BriggsStratton/TrainingResources/Iwanttoteach/ToolUse.htm</a:t>
            </a:r>
            <a:endParaRPr sz="1200" b="0" i="0" u="none" strike="noStrike" cap="none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i="0" u="none" strike="noStrike" cap="none" dirty="0">
                <a:solidFill>
                  <a:schemeClr val="dk1"/>
                </a:solidFill>
                <a:latin typeface="+mj-lt"/>
              </a:rPr>
              <a:t>Flywheel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contains:</a:t>
            </a:r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Magnet to induce ignition coil </a:t>
            </a:r>
            <a:endParaRPr lang="en-US" dirty="0">
              <a:latin typeface="+mj-lt"/>
            </a:endParaRPr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Cooling fins to circulate cooling air</a:t>
            </a:r>
            <a:endParaRPr lang="en-US" dirty="0">
              <a:latin typeface="+mj-lt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It’s mass carries momentum to maintain engine rotation during exhaust, intake and compression stroke.</a:t>
            </a:r>
            <a:endParaRPr lang="en-US" dirty="0">
              <a:latin typeface="+mj-lt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Has starter cup attached, that is used to transfer rotation from rewind to start engine.</a:t>
            </a:r>
            <a:endParaRPr lang="en-US" dirty="0">
              <a:latin typeface="+mj-lt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Google Shape;2815;p48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800" cy="45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6" name="Google Shape;281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17" name="Google Shape;2817;p48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Replacing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nut loosely back onto the crankshaft will keep the flywheel in place after initial loosening. </a:t>
            </a:r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 engines did not have holes in the flywheel to attach the 19203 puller.  In that case, an 8 or 9 inch gear puller is used as shown in the picture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b0cd47fdf_1_0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800" cy="45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3b0cd47fd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2" name="Google Shape;282;g3b0cd47fdf_1_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crankcase cover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Contains surface for crankshaft to ride on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Contains two yellow caps for oil fill. 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00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3" name="Google Shape;653;p10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Camshaft gear and crankshaft gear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Inspect for proper orientation of gear in relation to timing marks.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01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2" name="Google Shape;662;p10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cam gear and tappets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Contains lobes that transfer motion to tappets and push rods for opening and closing of valves. 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Height of lobes affect the duration of how long the valve is open.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Gear has a mark for proper orientation in relation to position of crankshaft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A compression release mechanism that slightly opens A valve for easy starting. Once engine has started, mechanism will move out of the way for full compression 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01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2" name="Google Shape;662;p10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cam gear and tappets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Contains lobes that transfer motion to tappets and push rods for opening and closing of valves. 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Height of lobes affect the duration of how long the valve is open.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Gear has a mark for proper orientation in relation to position of crankshaft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A compression release mechanism that slightly opens A valve for easy starting. Once engine has started, mechanism will move out of the way for full compression 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02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1" name="Google Shape;671;p102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Piston/Connecting Rod Assembly.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Creates Vacuum During Intake.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Causes Air Fuel Mixture To Compress.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Transfers Burn Of Fuel Mixture Into Linear Movement.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Forces Burnt Gases Out Of Cylinder.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Contains Piston Rings.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Seal Against Compression Leakage.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Movement Of Lubricating Oil.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A Marking For Proper Orientation.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Discuss Connecting Rod.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Attaches Piston To Crankshaft.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Machined Bearing Surface To Match Crankshaft Pin.</a:t>
            </a:r>
            <a:endParaRPr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3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2" name="Google Shape;682;p103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crankshaft 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Converts linear motion into rotary motion.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Attaches to a device for producing work, example: mower blade, belts, hydraulic pump, etc. 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Supported at both ends in cylinder housing by bearings. 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Contains an offset for connecting rod. 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Offset affects the amount of piston travel in bore. (Displacement)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Contains gear.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Used to drive camshaft.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½ Diameter of cam gear for 2-1 ratio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timing mark for proper orientation 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2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3" name="Google Shape;573;p42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Safety Issues.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Prevent accidental starting of engine.</a:t>
            </a:r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04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0" name="Google Shape;690;p104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Discuss Cylinder Assembly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 For Engine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Contains Cooling Fins For Heat Transfer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Made From Aluminum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Units May Contain A Cast Iron Sleeve For Longer Wear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Crankshaft is supported on ball bearing or bushings.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Two locating pins ensure proper alignment of crankcase cover to cylinder.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Caution!  Edges of crankcase at the cover gasket area are sharp!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Before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proceeding to final assembly, complete training Torque Module and Lab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4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b="1" baseline="0" dirty="0">
                <a:latin typeface="+mj-lt"/>
              </a:rPr>
              <a:t>It is highly recommended to present the Training Torque module before applying torque during final assembly.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Torque</a:t>
            </a:r>
            <a:r>
              <a:rPr lang="en-US" baseline="0" dirty="0">
                <a:latin typeface="+mj-lt"/>
              </a:rPr>
              <a:t> used in this section will be the range listed in the 130G00 Repair Manual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aseline="0" dirty="0">
                <a:latin typeface="+mj-lt"/>
              </a:rPr>
              <a:t>For classroom training proposes and to avoid students from stripping screws/fasteners use the lower range of torque.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aseline="0" dirty="0">
                <a:latin typeface="+mj-lt"/>
              </a:rPr>
              <a:t>If the engine is going to be used in its intended application, use the mid-range torque.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0" dirty="0">
                <a:latin typeface="+mj-lt"/>
              </a:rPr>
              <a:t>Option: If engine is not going to be run in between each learning</a:t>
            </a:r>
            <a:r>
              <a:rPr lang="en-US" b="0" baseline="0" dirty="0">
                <a:latin typeface="+mj-lt"/>
              </a:rPr>
              <a:t> module </a:t>
            </a:r>
            <a:r>
              <a:rPr lang="en-US" b="0" dirty="0">
                <a:latin typeface="+mj-lt"/>
              </a:rPr>
              <a:t>and to avoid stripping</a:t>
            </a:r>
            <a:r>
              <a:rPr lang="en-US" b="0" baseline="0" dirty="0">
                <a:latin typeface="+mj-lt"/>
              </a:rPr>
              <a:t> threads</a:t>
            </a:r>
            <a:r>
              <a:rPr lang="en-US" b="0" dirty="0">
                <a:latin typeface="+mj-lt"/>
              </a:rPr>
              <a:t>,</a:t>
            </a:r>
            <a:r>
              <a:rPr lang="en-US" b="0" baseline="0" dirty="0">
                <a:latin typeface="+mj-lt"/>
              </a:rPr>
              <a:t> fasteners can be lightly hand tightening </a:t>
            </a:r>
            <a:r>
              <a:rPr lang="en-US" b="1" baseline="0" dirty="0">
                <a:latin typeface="+mj-lt"/>
              </a:rPr>
              <a:t>until</a:t>
            </a:r>
            <a:r>
              <a:rPr lang="en-US" b="0" baseline="0" dirty="0">
                <a:latin typeface="+mj-lt"/>
              </a:rPr>
              <a:t> </a:t>
            </a:r>
            <a:r>
              <a:rPr lang="en-US" b="1" baseline="0" dirty="0">
                <a:latin typeface="+mj-lt"/>
              </a:rPr>
              <a:t>final assembly</a:t>
            </a:r>
            <a:r>
              <a:rPr lang="en-US" b="0" baseline="0" dirty="0">
                <a:latin typeface="+mj-lt"/>
              </a:rPr>
              <a:t>.</a:t>
            </a:r>
            <a:endParaRPr b="0" dirty="0">
              <a:latin typeface="+mj-lt"/>
            </a:endParaRPr>
          </a:p>
        </p:txBody>
      </p:sp>
      <p:sp>
        <p:nvSpPr>
          <p:cNvPr id="545" name="Google Shape;54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06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1" name="Google Shape;441;p106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 Crankshaft In Cylinder Block</a:t>
            </a:r>
            <a:endParaRPr b="1" dirty="0"/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Caution Not To Scratch Bearing In Block</a:t>
            </a:r>
            <a:endParaRPr dirty="0"/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Position Crankpin Down To The Left To Allow Connecting Rod Room</a:t>
            </a:r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Verify the crankshaft is fully inserted into cylinder bearing 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07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9" name="Google Shape;449;p10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 Piston/Connecting Rod Assembly</a:t>
            </a:r>
            <a:endParaRPr b="1" dirty="0"/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A Ring Compressor</a:t>
            </a:r>
            <a:endParaRPr dirty="0"/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Lubricate Piston Assembly And Cylinder Wall With Oil</a:t>
            </a:r>
            <a:endParaRPr dirty="0"/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Not Hammer Piston Assembly Into Block. Should Be Able To Push In By Hand</a:t>
            </a:r>
            <a:endParaRPr dirty="0"/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Sure Orientation Marks Of Piston And Connecting Rod Face Magneto Side Of Case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08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7" name="Google Shape;457;p108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sym typeface="Calibri"/>
              </a:rPr>
              <a:t>If crankshaft is not fully seated,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+mj-lt"/>
                <a:sym typeface="Calibri"/>
              </a:rPr>
              <a:t> the connecting rod will not easily fit over journal.</a:t>
            </a:r>
            <a:endParaRPr lang="en-US" sz="1200" b="0" i="0" u="none" strike="noStrike" cap="none" dirty="0">
              <a:solidFill>
                <a:schemeClr val="dk1"/>
              </a:solidFill>
              <a:latin typeface="+mj-lt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sym typeface="Calibri"/>
              </a:rPr>
              <a:t>Torque for 10mm screws is 110-140 lbs-in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01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2" name="Google Shape;662;p10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 tappets all the way into the cylinder to provide clearance when installing the camshaft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00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3" name="Google Shape;653;p10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Align camshaft gear and crankshaft gear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instructor inspect for proper orientation of gear in relation to timing marks.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  <a:sym typeface="Arial"/>
              </a:rPr>
              <a:t>Replace shim over PTO end of crankshaft and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down on top of t</a:t>
            </a:r>
            <a:r>
              <a:rPr lang="en-US" dirty="0">
                <a:latin typeface="Arial"/>
                <a:cs typeface="Arial"/>
                <a:sym typeface="Arial"/>
              </a:rPr>
              <a:t>he crankshaft</a:t>
            </a:r>
            <a:r>
              <a:rPr lang="en-US" baseline="0" dirty="0">
                <a:latin typeface="Arial"/>
                <a:cs typeface="Arial"/>
                <a:sym typeface="Arial"/>
              </a:rPr>
              <a:t> gear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aseline="0" dirty="0">
                <a:latin typeface="Arial"/>
                <a:cs typeface="Arial"/>
                <a:sym typeface="Arial"/>
              </a:rPr>
              <a:t>Verify that camshaft is fully seated and meshed with crankshaft gear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b0cd47fdf_1_112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800" cy="45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3b0cd47fdf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8" name="Google Shape;618;g3b0cd47fdf_1_112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Inspect and replace crankcase gasket if necessary.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Cover should easily slide on and seat against crankcase.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it does not drop all the way down, rotate crankshaft back and forth to assist.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Never drive or force the cover on.</a:t>
            </a:r>
          </a:p>
          <a:p>
            <a:pPr marL="0" indent="0"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Tighten down cover screws in the sequence shown.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Torque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sym typeface="Calibri"/>
              </a:rPr>
              <a:t>Screw 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o  190-250 lbs-in during final assembly.</a:t>
            </a:r>
            <a:endParaRPr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bbf180790_0_395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 the 2 hollow alignment pins used to seat the head against the block.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Replace Cylinder Head Gasket is any damage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is present.</a:t>
            </a:r>
            <a:endParaRPr lang="en-US" dirty="0"/>
          </a:p>
        </p:txBody>
      </p:sp>
      <p:sp>
        <p:nvSpPr>
          <p:cNvPr id="494" name="Google Shape;494;g3bbf180790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78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4" name="Google Shape;914;p78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 Cylinder Head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Must Use A Step-Torque Sequence 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 final assembly, torque fasteners in a star pattern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Step-Torque and sequence 75-150-210 lbs-in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3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0" name="Google Shape;580;p43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sparkplug lead, turn fuel valve off or drain tank.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Air Cleaner Cover Knob, Cover, Wing Nut, Air Cleaner Cartridge And Sealing Gasket Below Cartridge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Air-Cooled Engines Work In Some Of The Harshest Conditions. Air Must Be Filtered To Prevent Dirt From Wearing Components And Causing Engine Failure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Units May Have A Foam Pre-Filter. Pre-Filter Promotes Longer Life Of Paper Filter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Never Use Compressed Air To Clean A Paper Cartridge. Air Could Make A Hole In The Paper. Tap Cartridge Gently On A Hard Surface To Clean. If Very Dirty, Or Soaked With Gas Or Oil, Cartridge Must Be Replaced.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Pre-Filter Can Be Washed With Hot Water And Dish Soap. Ring Out, And Squeeze In Paper Towel To Dry. Do Not Oil Pre-Cleaner.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6" name="Google Shape;926;p79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both pushrods level, the piston will be at about TDC at the end of the compression stroke.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During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full Dis &amp; Re-Assembly, Tappets may be stuck in the up position in the cylinder not allowing the push rod to be leveled.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With the piston at ¼” past TDC on the compression stroke, a slight tap on the end of the push rod will free the tappet.</a:t>
            </a:r>
            <a:endParaRPr dirty="0"/>
          </a:p>
        </p:txBody>
      </p:sp>
      <p:sp>
        <p:nvSpPr>
          <p:cNvPr id="927" name="Google Shape;927;p79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1" name="Google Shape;941;p8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valve stem caps are small and often not noticed.  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They are frequently lost or not installed.  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missing, you will notice the valve adjustment nut will be turned way in and the threaded stud will be sticking way above the rocker.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Thread the 14mm valve adjustment nut down the stud until it just touches the rocker.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Thread the 10mm valve adjustment lock nut down the stud until it is a few turns away from the adjustment nut.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80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81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6" name="Google Shape;956;p81:notes"/>
          <p:cNvSpPr txBox="1">
            <a:spLocks noGrp="1"/>
          </p:cNvSpPr>
          <p:nvPr>
            <p:ph type="body" idx="1"/>
          </p:nvPr>
        </p:nvSpPr>
        <p:spPr>
          <a:xfrm>
            <a:off x="914400" y="4114800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Adjust Valve Lash</a:t>
            </a:r>
            <a:endParaRPr dirty="0"/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Instruct How To Find Top Dead Center</a:t>
            </a:r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Move Piston To ¼” Past TDC of the compression stroke or another way to look at it is ¼ “ into the power stroke.</a:t>
            </a:r>
            <a:endParaRPr dirty="0"/>
          </a:p>
          <a:p>
            <a:pPr marL="457200" marR="0" lvl="1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to do it:</a:t>
            </a:r>
            <a:endParaRPr dirty="0"/>
          </a:p>
          <a:p>
            <a:pPr marL="457200" marR="0" lvl="1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the pushrods were adjusted level, look into the spark plug hole and the piston should be just about at the top of its travel.</a:t>
            </a:r>
            <a:endParaRPr dirty="0"/>
          </a:p>
          <a:p>
            <a:pPr marL="457200" marR="0" lvl="1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Insert a popsicle stick or wooden pencil into the plug hole and touch the top of the piston.</a:t>
            </a:r>
            <a:endParaRPr dirty="0"/>
          </a:p>
          <a:p>
            <a:pPr marL="457200" marR="0" lvl="1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Slowly turn the crankshaft clockwise as viewed from the flywheel side and watch the pencil.  </a:t>
            </a:r>
            <a:endParaRPr dirty="0"/>
          </a:p>
          <a:p>
            <a:pPr marL="457200" marR="0" lvl="1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Allow it to rise to the TDC position after which it will begin to drop as the piston travels from TDC to BDC.  </a:t>
            </a:r>
            <a:endParaRPr dirty="0"/>
          </a:p>
          <a:p>
            <a:pPr marL="457200" marR="0" lvl="1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 it travel downwards ¼ inch and stop.  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clearances can now be adjusted.  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Note:  This procedure is used on all Briggs &amp; Stratton engines, ensures that compression release will not effect clearance.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Adjust Valve Clearance:</a:t>
            </a:r>
            <a:endParaRPr dirty="0"/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Intake Valve .004-.006”</a:t>
            </a:r>
            <a:endParaRPr dirty="0"/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Exhaust Valve .006-.008”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A “Step” feeler gauge (shown) eases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 this procedure.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Torque 10mm lock nut to 60-80 lbs-in during final assembly.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82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4" name="Google Shape;964;p82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 Valve Cover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Torque fasteners in a star pattern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Torque to 70-90 lbs-in during final assembly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Google Shape;2840;p51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800" cy="45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1" name="Google Shape;284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2" name="Google Shape;2842;p5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 flywheel, key, fan, starter cup and nut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  <a:sym typeface="Arial"/>
              </a:rPr>
              <a:t>Check if fan and cup are correctly aligned and seated to the flywheel</a:t>
            </a:r>
            <a:endParaRPr lang="en-US" dirty="0"/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strap wrench with handle facing non-cylinder end laying on table</a:t>
            </a:r>
            <a:endParaRPr lang="en-US" dirty="0"/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Torque flywheel nut</a:t>
            </a:r>
            <a:endParaRPr lang="en-US" dirty="0"/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Rotate flywheel &amp; crankshaft to insure free movement</a:t>
            </a: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final assembly, torque to 65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lbs-ft.</a:t>
            </a:r>
            <a:endParaRPr lang="en-US" sz="11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" name="Google Shape;2797;p46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8" name="Google Shape;279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9" name="Google Shape;2799;p46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5000"/>
              </a:lnSpc>
              <a:buSzPts val="1100"/>
              <a:buFont typeface="Arial"/>
            </a:pPr>
            <a:r>
              <a:rPr lang="en-US" dirty="0">
                <a:latin typeface="+mj-lt"/>
                <a:sym typeface="Arial"/>
              </a:rPr>
              <a:t>Check Armature for proper orientation, with the ground wire tab facing down and the high tension lead facing up</a:t>
            </a:r>
          </a:p>
          <a:p>
            <a:pPr marL="0" indent="0">
              <a:lnSpc>
                <a:spcPct val="115000"/>
              </a:lnSpc>
              <a:buSzPts val="1100"/>
              <a:buFont typeface="Arial"/>
            </a:pPr>
            <a:r>
              <a:rPr lang="en-US" dirty="0">
                <a:latin typeface="+mj-lt"/>
                <a:sym typeface="Arial"/>
              </a:rPr>
              <a:t>Check the ignition armature to flywheel air gap clearance with a flat gauge. </a:t>
            </a:r>
          </a:p>
          <a:p>
            <a:pPr marL="0" indent="0">
              <a:lnSpc>
                <a:spcPct val="115000"/>
              </a:lnSpc>
              <a:buSzPts val="1100"/>
              <a:buFont typeface="Arial"/>
            </a:pPr>
            <a:r>
              <a:rPr lang="en-US" dirty="0">
                <a:latin typeface="+mj-lt"/>
                <a:sym typeface="Arial"/>
              </a:rPr>
              <a:t>The clearance should be approximately .010 in. </a:t>
            </a:r>
          </a:p>
          <a:p>
            <a:pPr marL="0" indent="0">
              <a:lnSpc>
                <a:spcPct val="115000"/>
              </a:lnSpc>
              <a:buSzPts val="1100"/>
              <a:buFont typeface="Arial"/>
            </a:pPr>
            <a:r>
              <a:rPr lang="en-US" dirty="0">
                <a:latin typeface="+mj-lt"/>
              </a:rPr>
              <a:t>Torque for 8mm screws is 80-110 lbs-in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8" name="Google Shape;2788;p45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0" name="Google Shape;2790;p45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90000"/>
              <a:buFont typeface="Tahoma"/>
              <a:buNone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Disconnect yellow and black wires from time delay module</a:t>
            </a: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90000"/>
              <a:buFont typeface="Tahoma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other black wire with a white connector is for another ignition ground point. </a:t>
            </a: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90000"/>
              <a:buFont typeface="Tahoma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 could be a OPC control, remote switch, etc.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69:notes"/>
          <p:cNvSpPr txBox="1">
            <a:spLocks noGrp="1"/>
          </p:cNvSpPr>
          <p:nvPr>
            <p:ph type="body" idx="1"/>
          </p:nvPr>
        </p:nvSpPr>
        <p:spPr>
          <a:xfrm>
            <a:off x="838200" y="4343400"/>
            <a:ext cx="5029200" cy="4114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Install Cylinder Air Guide</a:t>
            </a:r>
            <a:endParaRPr lang="en-US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Torque to 30-50 lbs-in during final assembly</a:t>
            </a:r>
          </a:p>
          <a:p>
            <a:pPr marL="0" indent="0">
              <a:spcBef>
                <a:spcPts val="360"/>
              </a:spcBef>
              <a:buSzPts val="1200"/>
            </a:pPr>
            <a:r>
              <a:rPr lang="en-US" dirty="0">
                <a:latin typeface="+mj-lt"/>
              </a:rPr>
              <a:t>Torque Blower Housing screw to 60-110 lbs-in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dirty="0">
              <a:latin typeface="+mj-lt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sp>
        <p:nvSpPr>
          <p:cNvPr id="831" name="Google Shape;83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1" name="Google Shape;2771;p44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2" name="Google Shape;277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73" name="Google Shape;2773;p44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Re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 wiring to rocker switch installed in housing.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switch is marked with a 1,2,3.  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 travel of wires across the top of the engine near the governor shaft as they need to be rerouted in the same orientation.  </a:t>
            </a:r>
            <a:endParaRPr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p43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69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9" name="Google Shape;275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60" name="Google Shape;2760;p43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5000"/>
              </a:lnSpc>
              <a:buSzPts val="1100"/>
              <a:buFont typeface="Arial"/>
            </a:pPr>
            <a:r>
              <a:rPr lang="en-US" dirty="0">
                <a:latin typeface="+mj-lt"/>
                <a:sym typeface="Arial"/>
              </a:rPr>
              <a:t>Using an 8mm socket, install the 4 screws that secure the blower housing to the engine.  </a:t>
            </a:r>
          </a:p>
          <a:p>
            <a:pPr marL="0" indent="0">
              <a:lnSpc>
                <a:spcPct val="115000"/>
              </a:lnSpc>
              <a:buSzPts val="1100"/>
              <a:buFont typeface="Arial"/>
            </a:pPr>
            <a:r>
              <a:rPr lang="en-US" dirty="0">
                <a:latin typeface="+mj-lt"/>
                <a:sym typeface="Arial"/>
              </a:rPr>
              <a:t>Ensure wires are not pinched</a:t>
            </a:r>
            <a:endParaRPr dirty="0">
              <a:latin typeface="+mj-lt"/>
            </a:endParaRPr>
          </a:p>
          <a:p>
            <a:pPr marL="0" indent="0">
              <a:lnSpc>
                <a:spcPct val="115000"/>
              </a:lnSpc>
              <a:buSzPts val="1100"/>
              <a:buFont typeface="Arial"/>
            </a:pPr>
            <a:r>
              <a:rPr lang="en-US" dirty="0">
                <a:latin typeface="+mj-lt"/>
              </a:rPr>
              <a:t>Torque for 8mm screws is 60-110 lbs-in</a:t>
            </a:r>
          </a:p>
          <a:p>
            <a:pPr marL="0" indent="0">
              <a:lnSpc>
                <a:spcPct val="115000"/>
              </a:lnSpc>
              <a:buSzPts val="1100"/>
              <a:buFont typeface="Arial"/>
            </a:pPr>
            <a:endParaRPr dirty="0">
              <a:latin typeface="+mj-lt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4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0" name="Google Shape;590;p44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knob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 3, 8mm screws</a:t>
            </a:r>
            <a:endParaRPr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p42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0" name="Google Shape;275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1" name="Google Shape;2751;p42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5000"/>
              </a:lnSpc>
              <a:buSzPts val="1100"/>
              <a:buFont typeface="Arial"/>
            </a:pPr>
            <a:r>
              <a:rPr lang="en-US" dirty="0">
                <a:latin typeface="+mj-lt"/>
                <a:sym typeface="Arial"/>
              </a:rPr>
              <a:t>This step can be optional.</a:t>
            </a:r>
          </a:p>
          <a:p>
            <a:pPr marL="0" indent="0">
              <a:lnSpc>
                <a:spcPct val="115000"/>
              </a:lnSpc>
              <a:buSzPts val="1100"/>
              <a:buFont typeface="Arial"/>
            </a:pPr>
            <a:r>
              <a:rPr lang="en-US" dirty="0">
                <a:latin typeface="+mj-lt"/>
                <a:sym typeface="Arial"/>
              </a:rPr>
              <a:t>Rewind and Blower Housing can be removed/replaced as one component.</a:t>
            </a:r>
          </a:p>
          <a:p>
            <a:pPr marL="0" indent="0">
              <a:lnSpc>
                <a:spcPct val="115000"/>
              </a:lnSpc>
              <a:buSzPts val="1100"/>
              <a:buFont typeface="Arial"/>
            </a:pPr>
            <a:r>
              <a:rPr lang="en-US" dirty="0">
                <a:latin typeface="+mj-lt"/>
              </a:rPr>
              <a:t>Torque for 8mm screws is 25-35 lbs-in</a:t>
            </a:r>
          </a:p>
          <a:p>
            <a:pPr marL="0" indent="0">
              <a:lnSpc>
                <a:spcPct val="115000"/>
              </a:lnSpc>
              <a:buSzPts val="1100"/>
              <a:buFont typeface="Arial"/>
            </a:pPr>
            <a:endParaRPr dirty="0">
              <a:latin typeface="+mj-lt"/>
              <a:sym typeface="Arial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0" name="Google Shape;360;p33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>
                <a:latin typeface="+mj-lt"/>
              </a:rPr>
              <a:t>Orientation needs to be correct before proceeding.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>
              <a:latin typeface="+mj-lt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3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Check that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RED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wire is between</a:t>
            </a:r>
            <a:r>
              <a:rPr lang="en-US" baseline="0" dirty="0">
                <a:latin typeface="+mj-lt"/>
              </a:rPr>
              <a:t> screw and control bracket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Torque to 80-110 lbs-in during final assembly</a:t>
            </a:r>
            <a:endParaRPr lang="en-US" dirty="0">
              <a:latin typeface="+mj-lt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sp>
        <p:nvSpPr>
          <p:cNvPr id="351" name="Google Shape;35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5ab3cc221a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5ab3cc221a_0_153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Confirm that retaining clip is seated correctly in the governor shaft slot.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9" name="Google Shape;569;g5ab3cc221a_0_153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800" cy="457377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73</a:t>
            </a:fld>
            <a:endParaRPr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78" name="Google Shape;578;p37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the slot is not parallel or looks as if any damage or attempted straightening has occurred.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Replace governor lever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7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8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7" name="Google Shape;5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bbb65d8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bbb65d89f_0_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5000"/>
              </a:lnSpc>
              <a:buSzPts val="1100"/>
              <a:buFont typeface="Arial"/>
            </a:pPr>
            <a:r>
              <a:rPr lang="en-US" dirty="0">
                <a:latin typeface="+mj-lt"/>
              </a:rPr>
              <a:t>Make sure gaskets are installed and properly oriented.</a:t>
            </a:r>
          </a:p>
          <a:p>
            <a:pPr marL="0" indent="0">
              <a:lnSpc>
                <a:spcPct val="115000"/>
              </a:lnSpc>
              <a:buSzPts val="1100"/>
              <a:buFont typeface="Arial"/>
            </a:pPr>
            <a:r>
              <a:rPr lang="en-US" dirty="0">
                <a:latin typeface="+mj-lt"/>
              </a:rPr>
              <a:t>Snap High Tension Lead (spark plug wire) into holder on carburetor spacer.</a:t>
            </a:r>
            <a:endParaRPr dirty="0">
              <a:latin typeface="+mj-lt"/>
            </a:endParaRPr>
          </a:p>
          <a:p>
            <a:pPr marL="0" indent="0">
              <a:lnSpc>
                <a:spcPct val="115000"/>
              </a:lnSpc>
              <a:buSzPts val="1100"/>
              <a:buFont typeface="Arial"/>
            </a:pPr>
            <a:endParaRPr dirty="0">
              <a:latin typeface="+mj-lt"/>
            </a:endParaRPr>
          </a:p>
        </p:txBody>
      </p:sp>
      <p:sp>
        <p:nvSpPr>
          <p:cNvPr id="654" name="Google Shape;654;g3bbb65d89f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800" cy="457377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76</a:t>
            </a:fld>
            <a:endParaRPr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8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77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5" name="Google Shape;645;p48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 care to prevent damage to the spring.  Make sure gaskets are in place</a:t>
            </a:r>
            <a:endParaRPr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5b1392338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01" name="Google Shape;601;g5b1392338b_2_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Temporary hand tighten nuts 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cleaner base and carburetor must be installed before a static governor adjustment can be made.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5b1392338b_2_0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800" cy="45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78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1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79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0" name="Google Shape;610;p4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Before proceeding, check to ensure that the governor shaft’s groove and cotter pin are correctly engaged.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Perform Static Governor Adjustment</a:t>
            </a:r>
            <a:endParaRPr b="1" dirty="0">
              <a:latin typeface="Arial" pitchFamily="34" charset="0"/>
              <a:cs typeface="Arial" pitchFamily="34" charset="0"/>
            </a:endParaRPr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Move throttle to fast speed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As Throttle Goes To Wide Open, Watch Movement Of Governor Lever On Governor Shaft. 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If Movement Of Lever Is Clockwise, Rotate Shaft Full Clockwise. </a:t>
            </a:r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If Lever Rotates Counterclockwise, Rotate Shaft Full Counter Clockwise. </a:t>
            </a:r>
            <a:endParaRPr sz="1200" b="0" i="0" u="none" strike="noStrike" cap="none" dirty="0">
              <a:solidFill>
                <a:schemeClr val="dk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Governor Shaft Will Only Rotate About A 1/16</a:t>
            </a:r>
            <a:r>
              <a:rPr lang="en-US" sz="1200" b="1" i="0" u="none" strike="noStrike" cap="none" baseline="30000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th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Turn.</a:t>
            </a:r>
            <a:endParaRPr sz="1200" b="1" i="0" u="none" strike="noStrike" cap="none" dirty="0">
              <a:solidFill>
                <a:schemeClr val="dk1"/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Torque nut to 50-60 lbs-in. upon final assembly</a:t>
            </a:r>
            <a:endParaRPr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5b1794179b_0_0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800" cy="45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5b179417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6" name="Google Shape;606;g5b1794179b_0_0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Aft>
                <a:spcPts val="1200"/>
              </a:spcAft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  <a:sym typeface="Times New Roman"/>
              </a:rPr>
              <a:t>Optional: </a:t>
            </a:r>
            <a:r>
              <a:rPr lang="en-US" dirty="0">
                <a:latin typeface="Arial" pitchFamily="34" charset="0"/>
                <a:cs typeface="Arial" pitchFamily="34" charset="0"/>
                <a:sym typeface="Arial"/>
              </a:rPr>
              <a:t>Remove Muffler Heat Shield</a:t>
            </a:r>
            <a:endParaRPr dirty="0">
              <a:latin typeface="Arial" pitchFamily="34" charset="0"/>
              <a:cs typeface="Arial" pitchFamily="34" charset="0"/>
            </a:endParaRPr>
          </a:p>
          <a:p>
            <a:pPr marL="0" indent="0">
              <a:spcAft>
                <a:spcPts val="1200"/>
              </a:spcAft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  <a:sym typeface="Arial"/>
              </a:rPr>
              <a:t>Guard To Prevent Touching Hot Muffler. </a:t>
            </a:r>
          </a:p>
          <a:p>
            <a:pPr marL="0" indent="0">
              <a:spcAft>
                <a:spcPts val="1200"/>
              </a:spcAft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  <a:sym typeface="Arial"/>
              </a:rPr>
              <a:t>Note: Shield Still Gets Hot.  </a:t>
            </a:r>
          </a:p>
          <a:p>
            <a:pPr marL="0" indent="0">
              <a:spcAft>
                <a:spcPts val="1200"/>
              </a:spcAft>
              <a:buSzPct val="90000"/>
            </a:pPr>
            <a:r>
              <a:rPr lang="en-US" dirty="0">
                <a:latin typeface="Arial" pitchFamily="34" charset="0"/>
                <a:cs typeface="Arial" pitchFamily="34" charset="0"/>
                <a:sym typeface="Arial"/>
              </a:rPr>
              <a:t>Muffler guards and other safety devices are now required by government standards.</a:t>
            </a:r>
            <a:endParaRPr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1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0" name="Google Shape;610;p4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Before proceeding, check to ensure that the governor shaft’s groove and cotter pin are correctly engaged.</a:t>
            </a:r>
            <a:endParaRPr dirty="0"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Perform Static Governor Adjustment</a:t>
            </a:r>
            <a:endParaRPr b="1" dirty="0">
              <a:latin typeface="+mj-lt"/>
            </a:endParaRPr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Move throttle to fast speed</a:t>
            </a:r>
            <a:endParaRPr dirty="0">
              <a:latin typeface="+mj-lt"/>
            </a:endParaRPr>
          </a:p>
          <a:p>
            <a:pPr marL="171450" marR="0" lvl="0" indent="-171450" algn="l" rtl="0">
              <a:spcBef>
                <a:spcPts val="36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As Throttle Goes To Wide Open, Watch Movement Of Governor Lever On Governor Shaft. </a:t>
            </a:r>
            <a:endParaRPr dirty="0">
              <a:latin typeface="+mj-lt"/>
            </a:endParaRPr>
          </a:p>
          <a:p>
            <a:pPr marL="171450" lvl="0" indent="-171450">
              <a:spcBef>
                <a:spcPts val="360"/>
              </a:spcBef>
              <a:buFont typeface="Arial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If Movement Of Lever Is Clockwise, Rotate Shaft Full Clockwise. </a:t>
            </a:r>
          </a:p>
          <a:p>
            <a:pPr marL="171450" lvl="0" indent="-171450">
              <a:spcBef>
                <a:spcPts val="360"/>
              </a:spcBef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ea typeface="Arial"/>
                <a:cs typeface="Arial" pitchFamily="34" charset="0"/>
                <a:sym typeface="Arial"/>
              </a:rPr>
              <a:t>If Lever Rotates Counterclockwise, Rotate Shaft Full Counter Clockwise. </a:t>
            </a:r>
          </a:p>
          <a:p>
            <a:pPr marL="0" lvl="0" indent="0">
              <a:spcBef>
                <a:spcPts val="360"/>
              </a:spcBef>
            </a:pPr>
            <a:r>
              <a:rPr lang="en-US" b="1" dirty="0">
                <a:latin typeface="Arial" pitchFamily="34" charset="0"/>
                <a:ea typeface="Arial"/>
                <a:cs typeface="Arial" pitchFamily="34" charset="0"/>
                <a:sym typeface="Arial"/>
              </a:rPr>
              <a:t>Governor Shaft Will Only Rotate About A 1/16</a:t>
            </a:r>
            <a:r>
              <a:rPr lang="en-US" b="1" baseline="30000" dirty="0">
                <a:latin typeface="Arial" pitchFamily="34" charset="0"/>
                <a:ea typeface="Arial"/>
                <a:cs typeface="Arial" pitchFamily="34" charset="0"/>
                <a:sym typeface="Arial"/>
              </a:rPr>
              <a:t>th</a:t>
            </a:r>
            <a:r>
              <a:rPr lang="en-US" b="1" dirty="0">
                <a:latin typeface="Arial" pitchFamily="34" charset="0"/>
                <a:ea typeface="Arial"/>
                <a:cs typeface="Arial" pitchFamily="34" charset="0"/>
                <a:sym typeface="Arial"/>
              </a:rPr>
              <a:t> Turn.</a:t>
            </a:r>
          </a:p>
          <a:p>
            <a:pPr marL="0" lvl="0" indent="0">
              <a:spcBef>
                <a:spcPts val="360"/>
              </a:spcBef>
              <a:buSzPts val="1200"/>
            </a:pPr>
            <a:r>
              <a:rPr lang="en-US" b="1" dirty="0">
                <a:latin typeface="Arial" pitchFamily="34" charset="0"/>
                <a:ea typeface="Arial"/>
                <a:cs typeface="Arial" pitchFamily="34" charset="0"/>
                <a:sym typeface="Arial"/>
              </a:rPr>
              <a:t>Torque nut to 50-60 lbs-in. upon final assembly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5ab3cc221a_0_14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647" name="Google Shape;647;g5ab3cc221a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48" name="Google Shape;648;g5ab3cc221a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 dirty="0">
                <a:latin typeface="+mj-lt"/>
              </a:rPr>
              <a:t>First align hole for 8mm screw and secure in place before tightening the two nuts.</a:t>
            </a:r>
          </a:p>
          <a:p>
            <a:pPr marL="0" indent="0"/>
            <a:r>
              <a:rPr lang="en-US" dirty="0">
                <a:latin typeface="+mj-lt"/>
              </a:rPr>
              <a:t>Check that Red wire is not being pinched between the fuel tank and cylinder.</a:t>
            </a:r>
          </a:p>
          <a:p>
            <a:pPr marL="0" indent="0"/>
            <a:r>
              <a:rPr lang="en-US" dirty="0">
                <a:latin typeface="+mj-lt"/>
                <a:sym typeface="Arial"/>
              </a:rPr>
              <a:t>Torque </a:t>
            </a:r>
            <a:r>
              <a:rPr lang="en-US" dirty="0">
                <a:latin typeface="+mj-lt"/>
              </a:rPr>
              <a:t>Screw t</a:t>
            </a:r>
            <a:r>
              <a:rPr lang="en-US" dirty="0">
                <a:latin typeface="+mj-lt"/>
                <a:sym typeface="Arial"/>
              </a:rPr>
              <a:t>o 75-95 lbs-in during final assembly</a:t>
            </a:r>
          </a:p>
          <a:p>
            <a:pPr marL="0" indent="0"/>
            <a:r>
              <a:rPr lang="en-US" dirty="0">
                <a:latin typeface="+mj-lt"/>
                <a:sym typeface="Arial"/>
              </a:rPr>
              <a:t>Torque Nuts to 90-110 lbs-in during final assembly</a:t>
            </a:r>
          </a:p>
          <a:p>
            <a:pPr marL="0" indent="0"/>
            <a:endParaRPr dirty="0">
              <a:latin typeface="+mj-lt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5ab3cc221a_0_13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638" name="Google Shape;638;g5ab3cc221a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39" name="Google Shape;639;g5ab3cc221a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 dirty="0">
                <a:latin typeface="+mj-lt"/>
              </a:rPr>
              <a:t>Use caution as some fuel is bound to dribble from the line, carb or tank.</a:t>
            </a:r>
          </a:p>
          <a:p>
            <a:pPr marL="0" indent="0"/>
            <a:r>
              <a:rPr lang="en-US" dirty="0">
                <a:latin typeface="+mj-lt"/>
              </a:rPr>
              <a:t>Fuel hose line is routed under the throttle lever.</a:t>
            </a:r>
            <a:endParaRPr dirty="0">
              <a:latin typeface="+mj-lt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93" name="Google Shape;993;p84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Torque to 140-200 lbs-in during final assembly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Spark Plug Gap = 0.030 in.</a:t>
            </a:r>
            <a:endParaRPr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84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83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5b1677ed4e_2_71:notes"/>
          <p:cNvSpPr txBox="1">
            <a:spLocks noGrp="1"/>
          </p:cNvSpPr>
          <p:nvPr>
            <p:ph type="sldNum" idx="12"/>
          </p:nvPr>
        </p:nvSpPr>
        <p:spPr>
          <a:xfrm>
            <a:off x="3886200" y="8686488"/>
            <a:ext cx="2971800" cy="457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84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5b1677ed4e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0" name="Google Shape;660;g5b1677ed4e_2_71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 dirty="0">
                <a:latin typeface="+mj-lt"/>
              </a:rPr>
              <a:t>Inspect muffler gasket, replace if worn out</a:t>
            </a:r>
          </a:p>
          <a:p>
            <a:pPr marL="0" indent="0"/>
            <a:r>
              <a:rPr lang="en-US" dirty="0">
                <a:latin typeface="+mj-lt"/>
              </a:rPr>
              <a:t>Place Muffler over studs</a:t>
            </a:r>
          </a:p>
          <a:p>
            <a:pPr marL="0" indent="0"/>
            <a:r>
              <a:rPr lang="en-US" dirty="0">
                <a:latin typeface="+mj-lt"/>
              </a:rPr>
              <a:t>Next place lock washer on studs</a:t>
            </a:r>
          </a:p>
          <a:p>
            <a:pPr marL="0" indent="0"/>
            <a:r>
              <a:rPr lang="en-US" dirty="0">
                <a:latin typeface="+mj-lt"/>
                <a:sym typeface="Arial"/>
              </a:rPr>
              <a:t>Torque Nuts to 80-110 lbs-in during final assembly</a:t>
            </a:r>
          </a:p>
          <a:p>
            <a:pPr marL="0" indent="0"/>
            <a:endParaRPr dirty="0">
              <a:latin typeface="+mj-lt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5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85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8" name="Google Shape;598;p45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 dirty="0">
                <a:latin typeface="+mj-lt"/>
                <a:sym typeface="Arial"/>
              </a:rPr>
              <a:t>Control levers may need to be adjusted in order for the A/C base to slide on over the carburetor studs easier</a:t>
            </a:r>
          </a:p>
          <a:p>
            <a:pPr marL="0" indent="0"/>
            <a:r>
              <a:rPr lang="en-US" dirty="0">
                <a:latin typeface="+mj-lt"/>
                <a:sym typeface="Times New Roman"/>
              </a:rPr>
              <a:t>Reconnect breather hose by sliding it over boss on backside of base.</a:t>
            </a:r>
            <a:endParaRPr lang="en-US" dirty="0">
              <a:latin typeface="+mj-lt"/>
              <a:sym typeface="Arial"/>
            </a:endParaRPr>
          </a:p>
          <a:p>
            <a:pPr marL="0" indent="0"/>
            <a:r>
              <a:rPr lang="en-US" dirty="0">
                <a:latin typeface="+mj-lt"/>
              </a:rPr>
              <a:t>Torque for 8mm screws is 40-60 lbs-in</a:t>
            </a:r>
          </a:p>
          <a:p>
            <a:pPr marL="0" indent="0"/>
            <a:r>
              <a:rPr lang="en-US" dirty="0">
                <a:latin typeface="+mj-lt"/>
              </a:rPr>
              <a:t>Torque for 10mm nuts is 30-50 lbs-in</a:t>
            </a:r>
            <a:endParaRPr lang="en-US" dirty="0">
              <a:latin typeface="+mj-lt"/>
              <a:sym typeface="Arial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5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86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8" name="Google Shape;598;p45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Breather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tube allow the air that is compressed in the crankcase during the down stroke of the piston to be recirculated back into the carburetor.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contains oil and fuel vapors, which are re-burned.</a:t>
            </a: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Crankcase must operate in a vacuum to prevent oil from being pressurized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3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87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0" name="Google Shape;580;p43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Never use compressed air to clean a paper cartridge.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could make a hole in the paper.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Tap cartridge gently on a hard surface to clean.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very dirty, or soaked with gas or oil, cartridge must be replaced.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units may have a foam pre-filter.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Pre-filter promotes longer life of paper filter 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Pre-filter can be washed with hot water and dish soap.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Ring out, and squeeze in paper towel to dry.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not oil pre-cleaner.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cs typeface="Arial"/>
                <a:sym typeface="Arial"/>
              </a:rPr>
              <a:t>Wing Nut and Knob are hand tighten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4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88</a:t>
            </a:fld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0" name="Google Shape;590;p44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 dirty="0">
                <a:latin typeface="+mj-lt"/>
              </a:rPr>
              <a:t>Control levers may need to be moved to aid Trim Panel installation</a:t>
            </a:r>
          </a:p>
          <a:p>
            <a:pPr marL="0" indent="0"/>
            <a:r>
              <a:rPr lang="en-US" dirty="0">
                <a:latin typeface="+mj-lt"/>
                <a:sym typeface="Arial"/>
              </a:rPr>
              <a:t>Torque Screws to 20-40 lbs-in during final assembly</a:t>
            </a:r>
          </a:p>
          <a:p>
            <a:pPr marL="0" indent="0"/>
            <a:endParaRPr lang="en-US" dirty="0">
              <a:latin typeface="+mj-lt"/>
            </a:endParaRPr>
          </a:p>
          <a:p>
            <a:pPr marL="0" indent="0"/>
            <a:endParaRPr lang="en-US" dirty="0">
              <a:latin typeface="+mj-lt"/>
            </a:endParaRPr>
          </a:p>
          <a:p>
            <a:pPr marL="0" indent="0"/>
            <a:endParaRPr dirty="0">
              <a:latin typeface="+mj-lt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bb2169dcc_0_56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6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Discuss any issues the students had</a:t>
            </a:r>
            <a:r>
              <a:rPr lang="en-US" baseline="0" dirty="0">
                <a:latin typeface="+mj-lt"/>
              </a:rPr>
              <a:t> throughout the lab.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aseline="0" dirty="0">
                <a:latin typeface="+mj-lt"/>
              </a:rPr>
              <a:t>Proceed to next lesson.</a:t>
            </a:r>
            <a:endParaRPr dirty="0">
              <a:latin typeface="+mj-lt"/>
            </a:endParaRPr>
          </a:p>
        </p:txBody>
      </p:sp>
      <p:sp>
        <p:nvSpPr>
          <p:cNvPr id="733" name="Google Shape;733;g3bb2169dc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5:notes"/>
          <p:cNvSpPr txBox="1">
            <a:spLocks noGrp="1"/>
          </p:cNvSpPr>
          <p:nvPr>
            <p:ph type="sldNum" idx="12"/>
          </p:nvPr>
        </p:nvSpPr>
        <p:spPr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8" name="Google Shape;598;p45:notes"/>
          <p:cNvSpPr txBox="1">
            <a:spLocks noGrp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Breather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tube allow the air that is compressed in the crankcase during the down stroke of the piston to be recirculated back into the carburetor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3 Images" preserve="1" userDrawn="1">
  <p:cSld name="1_Title Slide 3 Image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" descr="C:\Users\73966\AppData\Local\Temp\vmware-73966\VMwareDnD\60b7b413\BGG_CorpID_Slide_16-9_Template-alt-Title.png"/>
          <p:cNvPicPr preferRelativeResize="0"/>
          <p:nvPr/>
        </p:nvPicPr>
        <p:blipFill rotWithShape="1">
          <a:blip r:embed="rId2">
            <a:alphaModFix/>
          </a:blip>
          <a:srcRect t="4587"/>
          <a:stretch/>
        </p:blipFill>
        <p:spPr>
          <a:xfrm>
            <a:off x="0" y="5926"/>
            <a:ext cx="9144000" cy="490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5"/>
          <p:cNvSpPr txBox="1">
            <a:spLocks noGrp="1"/>
          </p:cNvSpPr>
          <p:nvPr>
            <p:ph type="dt" idx="10"/>
          </p:nvPr>
        </p:nvSpPr>
        <p:spPr>
          <a:xfrm>
            <a:off x="6705600" y="6375400"/>
            <a:ext cx="1143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 dirty="0"/>
          </a:p>
        </p:txBody>
      </p:sp>
      <p:sp>
        <p:nvSpPr>
          <p:cNvPr id="20" name="Google Shape;20;p5"/>
          <p:cNvSpPr txBox="1">
            <a:spLocks noGrp="1"/>
          </p:cNvSpPr>
          <p:nvPr>
            <p:ph type="ftr" idx="11"/>
          </p:nvPr>
        </p:nvSpPr>
        <p:spPr>
          <a:xfrm>
            <a:off x="2971800" y="6375400"/>
            <a:ext cx="3657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 dirty="0"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382000" y="6553200"/>
            <a:ext cx="762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055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ahoma"/>
              <a:buNone/>
              <a:defRPr sz="24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510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7239000" y="6578224"/>
            <a:ext cx="838200" cy="15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 dirty="0"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3124200" y="6576060"/>
            <a:ext cx="4038600" cy="15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 dirty="0"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153400" y="6578224"/>
            <a:ext cx="533400" cy="15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A5A5A5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48064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1.jpe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5.jpe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28.png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30.png"/><Relationship Id="rId4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4.wdp"/><Relationship Id="rId5" Type="http://schemas.openxmlformats.org/officeDocument/2006/relationships/image" Target="../media/image33.png"/><Relationship Id="rId4" Type="http://schemas.microsoft.com/office/2007/relationships/hdphoto" Target="../media/hdphoto2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48.jpeg"/><Relationship Id="rId4" Type="http://schemas.microsoft.com/office/2007/relationships/hdphoto" Target="../media/hdphoto2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5" Type="http://schemas.openxmlformats.org/officeDocument/2006/relationships/image" Target="../media/image50.jpeg"/><Relationship Id="rId4" Type="http://schemas.microsoft.com/office/2007/relationships/hdphoto" Target="../media/hdphoto3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5" Type="http://schemas.openxmlformats.org/officeDocument/2006/relationships/image" Target="../media/image55.jpeg"/><Relationship Id="rId4" Type="http://schemas.microsoft.com/office/2007/relationships/hdphoto" Target="../media/hdphoto3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5" Type="http://schemas.openxmlformats.org/officeDocument/2006/relationships/image" Target="../media/image57.png"/><Relationship Id="rId4" Type="http://schemas.microsoft.com/office/2007/relationships/hdphoto" Target="../media/hdphoto3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8.wdp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9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0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2.wdp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4.wdp"/><Relationship Id="rId5" Type="http://schemas.openxmlformats.org/officeDocument/2006/relationships/image" Target="../media/image69.jpeg"/><Relationship Id="rId4" Type="http://schemas.microsoft.com/office/2007/relationships/hdphoto" Target="../media/hdphoto4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6.wdp"/><Relationship Id="rId5" Type="http://schemas.openxmlformats.org/officeDocument/2006/relationships/image" Target="../media/image71.jpeg"/><Relationship Id="rId4" Type="http://schemas.microsoft.com/office/2007/relationships/hdphoto" Target="../media/hdphoto45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8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9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0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4.wdp"/><Relationship Id="rId5" Type="http://schemas.openxmlformats.org/officeDocument/2006/relationships/image" Target="../media/image69.jpeg"/><Relationship Id="rId4" Type="http://schemas.microsoft.com/office/2007/relationships/hdphoto" Target="../media/hdphoto4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2.wdp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8.jpe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5" Type="http://schemas.openxmlformats.org/officeDocument/2006/relationships/image" Target="../media/image57.png"/><Relationship Id="rId4" Type="http://schemas.microsoft.com/office/2007/relationships/hdphoto" Target="../media/hdphoto36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G"/><Relationship Id="rId4" Type="http://schemas.microsoft.com/office/2007/relationships/hdphoto" Target="../media/hdphoto52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3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3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5" Type="http://schemas.openxmlformats.org/officeDocument/2006/relationships/image" Target="../media/image50.jpeg"/><Relationship Id="rId4" Type="http://schemas.microsoft.com/office/2007/relationships/hdphoto" Target="../media/hdphoto31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48.jpeg"/><Relationship Id="rId4" Type="http://schemas.microsoft.com/office/2007/relationships/hdphoto" Target="../media/hdphoto29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7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4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5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6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6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7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21.jpeg"/><Relationship Id="rId4" Type="http://schemas.microsoft.com/office/2007/relationships/hdphoto" Target="../media/hdphoto13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microsoft.com/office/2007/relationships/hdphoto" Target="../media/hdphoto12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microsoft.com/office/2007/relationships/hdphoto" Target="../media/hdphoto59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0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1.wdp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7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98.jpe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microsoft.com/office/2007/relationships/hdphoto" Target="../media/hdphoto9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14"/>
          <p:cNvSpPr txBox="1">
            <a:spLocks/>
          </p:cNvSpPr>
          <p:nvPr/>
        </p:nvSpPr>
        <p:spPr>
          <a:xfrm>
            <a:off x="533400" y="1219200"/>
            <a:ext cx="6934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ahoma"/>
              <a:buNone/>
              <a:defRPr sz="2400" b="1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 130G32 Horizontal OHV </a:t>
            </a:r>
          </a:p>
        </p:txBody>
      </p:sp>
      <p:sp>
        <p:nvSpPr>
          <p:cNvPr id="5" name="Google Shape;99;p14"/>
          <p:cNvSpPr txBox="1">
            <a:spLocks/>
          </p:cNvSpPr>
          <p:nvPr/>
        </p:nvSpPr>
        <p:spPr>
          <a:xfrm>
            <a:off x="304801" y="2133600"/>
            <a:ext cx="3657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lt1"/>
              </a:buClr>
              <a:buFont typeface="Tahoma"/>
              <a:buNone/>
            </a:pP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Disassembly and </a:t>
            </a:r>
          </a:p>
          <a:p>
            <a:pPr marL="0" indent="0" algn="ctr">
              <a:spcBef>
                <a:spcPts val="0"/>
              </a:spcBef>
              <a:buClr>
                <a:schemeClr val="lt1"/>
              </a:buClr>
              <a:buFont typeface="Tahoma"/>
              <a:buNone/>
            </a:pP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Reassembly</a:t>
            </a:r>
          </a:p>
          <a:p>
            <a:pPr marL="0" indent="0" algn="ctr">
              <a:spcBef>
                <a:spcPts val="800"/>
              </a:spcBef>
              <a:buClr>
                <a:schemeClr val="lt1"/>
              </a:buClr>
              <a:buFont typeface="Tahoma"/>
              <a:buNone/>
            </a:pPr>
            <a:endParaRPr lang="en-US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59" y="2209800"/>
            <a:ext cx="4383741" cy="42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3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3"/>
          <p:cNvSpPr txBox="1">
            <a:spLocks noGrp="1"/>
          </p:cNvSpPr>
          <p:nvPr>
            <p:ph type="title" idx="4294967295"/>
          </p:nvPr>
        </p:nvSpPr>
        <p:spPr>
          <a:xfrm>
            <a:off x="457200" y="1144588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Air Cleaner Backing Plate/Base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" y="3940772"/>
            <a:ext cx="3352800" cy="256389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46853\Pictures\Saved Pictures\130G32\AC Base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767405" y="2368887"/>
            <a:ext cx="3685264" cy="458629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1" name="Google Shape;601;p93"/>
          <p:cNvSpPr txBox="1">
            <a:spLocks noGrp="1"/>
          </p:cNvSpPr>
          <p:nvPr>
            <p:ph type="body" idx="4294967295"/>
          </p:nvPr>
        </p:nvSpPr>
        <p:spPr>
          <a:xfrm>
            <a:off x="304800" y="1752600"/>
            <a:ext cx="6553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8mm socket for top screw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10mm socket for  two flange nuts</a:t>
            </a:r>
            <a:endParaRPr sz="2400" dirty="0">
              <a:latin typeface="+mn-lt"/>
              <a:sym typeface="Arial"/>
            </a:endParaRPr>
          </a:p>
        </p:txBody>
      </p:sp>
      <p:sp>
        <p:nvSpPr>
          <p:cNvPr id="8" name="Google Shape;601;p93"/>
          <p:cNvSpPr txBox="1">
            <a:spLocks/>
          </p:cNvSpPr>
          <p:nvPr/>
        </p:nvSpPr>
        <p:spPr>
          <a:xfrm>
            <a:off x="304800" y="2971800"/>
            <a:ext cx="4343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  <a:buChar char="•"/>
            </a:pPr>
            <a:r>
              <a:rPr lang="en-US" sz="2400" dirty="0">
                <a:latin typeface="+mn-lt"/>
                <a:sym typeface="Arial"/>
              </a:rPr>
              <a:t>Note orientation of gasket, inspect for damage</a:t>
            </a:r>
          </a:p>
        </p:txBody>
      </p:sp>
    </p:spTree>
    <p:extLst>
      <p:ext uri="{BB962C8B-B14F-4D97-AF65-F5344CB8AC3E}">
        <p14:creationId xmlns:p14="http://schemas.microsoft.com/office/powerpoint/2010/main" val="2073945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6"/>
          <p:cNvSpPr txBox="1">
            <a:spLocks noGrp="1"/>
          </p:cNvSpPr>
          <p:nvPr>
            <p:ph type="body" idx="4294967295"/>
          </p:nvPr>
        </p:nvSpPr>
        <p:spPr>
          <a:xfrm>
            <a:off x="457200" y="1828800"/>
            <a:ext cx="4267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Clamp off fuel line using the hose clamp tool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buSzPct val="90000"/>
              <a:buFont typeface="Tahoma"/>
            </a:pPr>
            <a:r>
              <a:rPr lang="en-US" sz="2400" dirty="0">
                <a:latin typeface="+mn-lt"/>
              </a:rPr>
              <a:t>Use a needle nose pliers to pinch and slide hose clamp away from</a:t>
            </a:r>
          </a:p>
          <a:p>
            <a:pPr marL="0" indent="233363">
              <a:spcBef>
                <a:spcPts val="0"/>
              </a:spcBef>
              <a:buSzPct val="90000"/>
              <a:buNone/>
            </a:pPr>
            <a:r>
              <a:rPr lang="en-US" sz="2400" dirty="0">
                <a:latin typeface="+mn-lt"/>
              </a:rPr>
              <a:t>carburetor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</a:endParaRPr>
          </a:p>
        </p:txBody>
      </p:sp>
      <p:sp>
        <p:nvSpPr>
          <p:cNvPr id="629" name="Google Shape;629;p96"/>
          <p:cNvSpPr txBox="1">
            <a:spLocks noGrp="1"/>
          </p:cNvSpPr>
          <p:nvPr>
            <p:ph type="title" idx="4294967295"/>
          </p:nvPr>
        </p:nvSpPr>
        <p:spPr>
          <a:xfrm>
            <a:off x="0" y="1143000"/>
            <a:ext cx="6096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Disconnect Fuel Line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  <p:pic>
        <p:nvPicPr>
          <p:cNvPr id="5122" name="Picture 2" descr="C:\Users\46853\Pictures\Saved Pictures\130G32\Clamp Fuel Line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35" b="13811"/>
          <a:stretch/>
        </p:blipFill>
        <p:spPr bwMode="auto">
          <a:xfrm rot="5400000">
            <a:off x="4634636" y="2299564"/>
            <a:ext cx="5031500" cy="348037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300943" y="3788661"/>
            <a:ext cx="2828101" cy="270558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oogle Shape;504;p52"/>
          <p:cNvCxnSpPr/>
          <p:nvPr/>
        </p:nvCxnSpPr>
        <p:spPr>
          <a:xfrm>
            <a:off x="3867393" y="2362200"/>
            <a:ext cx="2609607" cy="228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</p:spTree>
    <p:extLst>
      <p:ext uri="{BB962C8B-B14F-4D97-AF65-F5344CB8AC3E}">
        <p14:creationId xmlns:p14="http://schemas.microsoft.com/office/powerpoint/2010/main" val="3033591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1"/>
          <p:cNvSpPr txBox="1">
            <a:spLocks noGrp="1"/>
          </p:cNvSpPr>
          <p:nvPr>
            <p:ph type="body" idx="4294967295"/>
          </p:nvPr>
        </p:nvSpPr>
        <p:spPr>
          <a:xfrm>
            <a:off x="457200" y="1752600"/>
            <a:ext cx="400851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r>
              <a:rPr lang="en-US" sz="2400" dirty="0">
                <a:latin typeface="+mj-lt"/>
                <a:ea typeface="Arial"/>
                <a:cs typeface="Arial"/>
                <a:sym typeface="Arial"/>
              </a:rPr>
              <a:t>Use fuel line removal tool to assist in removing fuel line from carburetor inlet port</a:t>
            </a:r>
            <a:endParaRPr dirty="0">
              <a:latin typeface="+mj-lt"/>
            </a:endParaRPr>
          </a:p>
          <a:p>
            <a:pPr marL="227013" lvl="0" indent="-2270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endParaRPr sz="2400" dirty="0">
              <a:latin typeface="+mj-lt"/>
              <a:ea typeface="Arial"/>
              <a:cs typeface="Arial"/>
              <a:sym typeface="Arial"/>
            </a:endParaRPr>
          </a:p>
          <a:p>
            <a:pPr marL="342900" lvl="0" indent="-20574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</a:pPr>
            <a:endParaRPr sz="2400" dirty="0">
              <a:latin typeface="+mj-lt"/>
              <a:ea typeface="Arial"/>
              <a:cs typeface="Arial"/>
              <a:sym typeface="Arial"/>
            </a:endParaRPr>
          </a:p>
          <a:p>
            <a:pPr marL="342900" lvl="0" indent="-20574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2160"/>
              <a:buNone/>
            </a:pPr>
            <a:endParaRPr sz="2400" dirty="0"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51"/>
          <p:cNvSpPr txBox="1">
            <a:spLocks noGrp="1"/>
          </p:cNvSpPr>
          <p:nvPr>
            <p:ph type="title" idx="4294967295"/>
          </p:nvPr>
        </p:nvSpPr>
        <p:spPr>
          <a:xfrm>
            <a:off x="1447800" y="1143000"/>
            <a:ext cx="6096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ahoma"/>
              <a:buNone/>
            </a:pPr>
            <a:r>
              <a:rPr lang="en-US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Disconnect Fuel Line</a:t>
            </a:r>
            <a:endParaRPr sz="3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51"/>
          <p:cNvSpPr txBox="1">
            <a:spLocks noGrp="1"/>
          </p:cNvSpPr>
          <p:nvPr>
            <p:ph type="sldNum" idx="12"/>
          </p:nvPr>
        </p:nvSpPr>
        <p:spPr>
          <a:xfrm>
            <a:off x="8382000" y="6553200"/>
            <a:ext cx="762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/>
              <a:pPr/>
              <a:t>12</a:t>
            </a:fld>
            <a:endParaRPr dirty="0"/>
          </a:p>
        </p:txBody>
      </p:sp>
      <p:pic>
        <p:nvPicPr>
          <p:cNvPr id="494" name="Google Shape;494;p51" descr="C:\Users\46853\Pictures\Saved Pictures\130G32\Hose Removal Tool 2.JPG"/>
          <p:cNvPicPr preferRelativeResize="0"/>
          <p:nvPr/>
        </p:nvPicPr>
        <p:blipFill rotWithShape="1">
          <a:blip r:embed="rId3">
            <a:alphaModFix/>
          </a:blip>
          <a:srcRect l="6759" t="13108" r="27586"/>
          <a:stretch/>
        </p:blipFill>
        <p:spPr>
          <a:xfrm rot="5400000">
            <a:off x="562726" y="3167610"/>
            <a:ext cx="3377273" cy="33528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42" y="2061879"/>
            <a:ext cx="4355853" cy="44464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8" name="Google Shape;504;p52"/>
          <p:cNvCxnSpPr/>
          <p:nvPr/>
        </p:nvCxnSpPr>
        <p:spPr>
          <a:xfrm>
            <a:off x="4267200" y="2514600"/>
            <a:ext cx="1143000" cy="1981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</p:spTree>
    <p:extLst>
      <p:ext uri="{BB962C8B-B14F-4D97-AF65-F5344CB8AC3E}">
        <p14:creationId xmlns:p14="http://schemas.microsoft.com/office/powerpoint/2010/main" val="4248056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46853\Pictures\Saved Pictures\130G32\Nuts Fuel Tank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51"/>
          <a:stretch/>
        </p:blipFill>
        <p:spPr bwMode="auto">
          <a:xfrm>
            <a:off x="4267200" y="1802405"/>
            <a:ext cx="4625163" cy="302354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" name="Google Shape;616;p95"/>
          <p:cNvSpPr txBox="1">
            <a:spLocks noGrp="1"/>
          </p:cNvSpPr>
          <p:nvPr>
            <p:ph type="title" idx="4294967295"/>
          </p:nvPr>
        </p:nvSpPr>
        <p:spPr>
          <a:xfrm>
            <a:off x="533400" y="1143000"/>
            <a:ext cx="7772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Fuel Tank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7" name="Google Shape;617;p95"/>
          <p:cNvSpPr txBox="1">
            <a:spLocks noGrp="1"/>
          </p:cNvSpPr>
          <p:nvPr>
            <p:ph type="body" idx="4294967295"/>
          </p:nvPr>
        </p:nvSpPr>
        <p:spPr>
          <a:xfrm>
            <a:off x="228600" y="1676400"/>
            <a:ext cx="38100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12mm socket for two flange nuts above low oil module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8mm socket for screw just above spark plug</a:t>
            </a:r>
            <a:endParaRPr sz="2400" dirty="0">
              <a:latin typeface="+mn-lt"/>
              <a:sym typeface="Arial"/>
            </a:endParaRPr>
          </a:p>
        </p:txBody>
      </p:sp>
      <p:cxnSp>
        <p:nvCxnSpPr>
          <p:cNvPr id="620" name="Google Shape;620;p95"/>
          <p:cNvCxnSpPr/>
          <p:nvPr/>
        </p:nvCxnSpPr>
        <p:spPr>
          <a:xfrm>
            <a:off x="3733800" y="2438400"/>
            <a:ext cx="3581400" cy="533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  <p:cxnSp>
        <p:nvCxnSpPr>
          <p:cNvPr id="621" name="Google Shape;621;p95"/>
          <p:cNvCxnSpPr/>
          <p:nvPr/>
        </p:nvCxnSpPr>
        <p:spPr>
          <a:xfrm>
            <a:off x="3733800" y="2438400"/>
            <a:ext cx="1600200" cy="533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  <p:pic>
        <p:nvPicPr>
          <p:cNvPr id="4099" name="Picture 3" descr="C:\Users\46853\Pictures\Saved Pictures\130G32\Screw fuel tank 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1"/>
          <a:stretch/>
        </p:blipFill>
        <p:spPr bwMode="auto">
          <a:xfrm>
            <a:off x="1295400" y="4061205"/>
            <a:ext cx="2855991" cy="255799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2" name="Google Shape;622;p95"/>
          <p:cNvCxnSpPr/>
          <p:nvPr/>
        </p:nvCxnSpPr>
        <p:spPr>
          <a:xfrm>
            <a:off x="1981200" y="3810000"/>
            <a:ext cx="304800" cy="838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</p:spTree>
    <p:extLst>
      <p:ext uri="{BB962C8B-B14F-4D97-AF65-F5344CB8AC3E}">
        <p14:creationId xmlns:p14="http://schemas.microsoft.com/office/powerpoint/2010/main" val="2896706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97"/>
          <p:cNvSpPr txBox="1"/>
          <p:nvPr/>
        </p:nvSpPr>
        <p:spPr>
          <a:xfrm>
            <a:off x="304800" y="1648968"/>
            <a:ext cx="40386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1775" indent="-231775"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  <a:defRPr sz="240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defRPr>
            </a:lvl1pPr>
            <a:lvl2pPr marL="914400" indent="-381000">
              <a:spcBef>
                <a:spcPts val="480"/>
              </a:spcBef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indent="-342900">
              <a:spcBef>
                <a:spcPts val="360"/>
              </a:spcBef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indent="-342900">
              <a:spcBef>
                <a:spcPts val="360"/>
              </a:spcBef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en-US" dirty="0">
                <a:sym typeface="Arial"/>
              </a:rPr>
              <a:t>Turn fuel valve “</a:t>
            </a:r>
            <a:r>
              <a:rPr lang="en-US" dirty="0"/>
              <a:t>ON</a:t>
            </a:r>
            <a:r>
              <a:rPr lang="en-US" dirty="0">
                <a:sym typeface="Arial"/>
              </a:rPr>
              <a:t>”</a:t>
            </a:r>
          </a:p>
          <a:p>
            <a:r>
              <a:rPr lang="en-US" dirty="0"/>
              <a:t>Remove the 10mm bowl screw and drain fuel into a approved container</a:t>
            </a:r>
          </a:p>
          <a:p>
            <a:endParaRPr dirty="0">
              <a:sym typeface="Arial"/>
            </a:endParaRPr>
          </a:p>
        </p:txBody>
      </p:sp>
      <p:sp>
        <p:nvSpPr>
          <p:cNvPr id="641" name="Google Shape;641;p97"/>
          <p:cNvSpPr txBox="1"/>
          <p:nvPr/>
        </p:nvSpPr>
        <p:spPr>
          <a:xfrm>
            <a:off x="914400" y="1066800"/>
            <a:ext cx="6629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accent1"/>
              </a:buClr>
              <a:buSzPts val="1400"/>
              <a:buFont typeface="Tahoma"/>
              <a:buNone/>
              <a:defRPr sz="3200" b="1">
                <a:solidFill>
                  <a:schemeClr val="tx1"/>
                </a:solidFill>
                <a:latin typeface="+mj-lt"/>
                <a:ea typeface="Tahoma"/>
                <a:cs typeface="Tahoma"/>
                <a:sym typeface="Tahom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n-US" dirty="0">
                <a:sym typeface="Arial"/>
              </a:rPr>
              <a:t>Drain Fuel Bowl</a:t>
            </a:r>
            <a:endParaRPr dirty="0"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31964"/>
            <a:ext cx="3925824" cy="3163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77768"/>
            <a:ext cx="3816096" cy="31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66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98"/>
          <p:cNvSpPr txBox="1">
            <a:spLocks noGrp="1"/>
          </p:cNvSpPr>
          <p:nvPr>
            <p:ph type="title" idx="4294967295"/>
          </p:nvPr>
        </p:nvSpPr>
        <p:spPr>
          <a:xfrm>
            <a:off x="1828800" y="1066800"/>
            <a:ext cx="5257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sym typeface="Arial"/>
              </a:rPr>
              <a:t>Remove Carburetor</a:t>
            </a:r>
            <a:endParaRPr sz="32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648" name="Google Shape;648;p98"/>
          <p:cNvSpPr txBox="1">
            <a:spLocks noGrp="1"/>
          </p:cNvSpPr>
          <p:nvPr>
            <p:ph type="body" idx="4294967295"/>
          </p:nvPr>
        </p:nvSpPr>
        <p:spPr>
          <a:xfrm>
            <a:off x="381000" y="1600200"/>
            <a:ext cx="44196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Slide carburetor along studs for an inch or two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Pull upwards on governor link to disconnect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Disconnect link spring by pushing from </a:t>
            </a:r>
          </a:p>
          <a:p>
            <a:pPr marL="0" indent="233363">
              <a:spcBef>
                <a:spcPts val="0"/>
              </a:spcBef>
              <a:buSzPct val="90000"/>
              <a:buNone/>
            </a:pPr>
            <a:r>
              <a:rPr lang="en-US" sz="2400" dirty="0">
                <a:latin typeface="+mn-lt"/>
                <a:sym typeface="Arial"/>
              </a:rPr>
              <a:t>underneath </a:t>
            </a:r>
            <a:endParaRPr sz="2400" dirty="0">
              <a:latin typeface="+mn-lt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 dirty="0"/>
          </a:p>
        </p:txBody>
      </p:sp>
      <p:pic>
        <p:nvPicPr>
          <p:cNvPr id="7170" name="Picture 2" descr="C:\Users\46853\Pictures\Saved Pictures\130G32\Link Spring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7" r="7668" b="7051"/>
          <a:stretch/>
        </p:blipFill>
        <p:spPr bwMode="auto">
          <a:xfrm rot="5400000">
            <a:off x="2630508" y="4002108"/>
            <a:ext cx="2593406" cy="2661177"/>
          </a:xfrm>
          <a:prstGeom prst="rect">
            <a:avLst/>
          </a:prstGeom>
          <a:noFill/>
          <a:ln w="12700">
            <a:solidFill>
              <a:schemeClr val="dk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46853\Pictures\Saved Pictures\130G32\Carb Link 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379"/>
          <a:stretch/>
        </p:blipFill>
        <p:spPr bwMode="auto">
          <a:xfrm rot="5400000">
            <a:off x="5317771" y="1993546"/>
            <a:ext cx="3661483" cy="3324225"/>
          </a:xfrm>
          <a:prstGeom prst="rect">
            <a:avLst/>
          </a:prstGeom>
          <a:noFill/>
          <a:ln w="12700">
            <a:solidFill>
              <a:schemeClr val="dk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oogle Shape;504;p52"/>
          <p:cNvCxnSpPr/>
          <p:nvPr/>
        </p:nvCxnSpPr>
        <p:spPr>
          <a:xfrm flipV="1">
            <a:off x="4648200" y="2667000"/>
            <a:ext cx="2500312" cy="30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</p:spTree>
    <p:extLst>
      <p:ext uri="{BB962C8B-B14F-4D97-AF65-F5344CB8AC3E}">
        <p14:creationId xmlns:p14="http://schemas.microsoft.com/office/powerpoint/2010/main" val="68415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7"/>
          <p:cNvSpPr txBox="1">
            <a:spLocks noGrp="1"/>
          </p:cNvSpPr>
          <p:nvPr>
            <p:ph type="title" idx="4294967295"/>
          </p:nvPr>
        </p:nvSpPr>
        <p:spPr>
          <a:xfrm>
            <a:off x="12954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cs typeface="Arial" pitchFamily="34" charset="0"/>
              </a:rPr>
              <a:t>Remove Float Bowl </a:t>
            </a:r>
            <a:br>
              <a:rPr lang="en-US" sz="3200" dirty="0">
                <a:solidFill>
                  <a:schemeClr val="tx1"/>
                </a:solidFill>
                <a:latin typeface="+mj-lt"/>
                <a:cs typeface="Arial" pitchFamily="34" charset="0"/>
              </a:rPr>
            </a:br>
            <a:endParaRPr sz="320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57" name="Google Shape;557;p87"/>
          <p:cNvSpPr txBox="1">
            <a:spLocks noGrp="1"/>
          </p:cNvSpPr>
          <p:nvPr>
            <p:ph type="body" idx="4294967295"/>
          </p:nvPr>
        </p:nvSpPr>
        <p:spPr>
          <a:xfrm>
            <a:off x="304800" y="2057400"/>
            <a:ext cx="3810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Remove bowl nut with 10mm tool 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Observe float and inlet needle movement</a:t>
            </a:r>
            <a:endParaRPr sz="2400" dirty="0">
              <a:latin typeface="+mn-lt"/>
            </a:endParaRPr>
          </a:p>
        </p:txBody>
      </p:sp>
      <p:pic>
        <p:nvPicPr>
          <p:cNvPr id="558" name="Google Shape;558;p8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2993" t="8221" r="27006" b="6441"/>
          <a:stretch/>
        </p:blipFill>
        <p:spPr>
          <a:xfrm>
            <a:off x="4237600" y="1739375"/>
            <a:ext cx="4734602" cy="454587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7"/>
          <p:cNvSpPr txBox="1">
            <a:spLocks noGrp="1"/>
          </p:cNvSpPr>
          <p:nvPr>
            <p:ph type="title" idx="4294967295"/>
          </p:nvPr>
        </p:nvSpPr>
        <p:spPr>
          <a:xfrm>
            <a:off x="12954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lang="en-US" sz="3200" dirty="0">
                <a:solidFill>
                  <a:schemeClr val="tx1"/>
                </a:solidFill>
                <a:latin typeface="+mj-lt"/>
                <a:ea typeface="Arial"/>
                <a:cs typeface="Arial"/>
              </a:rPr>
              <a:t>Remove Float Bowl</a:t>
            </a:r>
            <a:endParaRPr sz="3200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7"/>
          <p:cNvSpPr txBox="1">
            <a:spLocks noGrp="1"/>
          </p:cNvSpPr>
          <p:nvPr>
            <p:ph type="body" idx="4294967295"/>
          </p:nvPr>
        </p:nvSpPr>
        <p:spPr>
          <a:xfrm>
            <a:off x="304800" y="2209800"/>
            <a:ext cx="42672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Observe float and inlet needle movement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Inlet needle is spring loaded</a:t>
            </a:r>
            <a:endParaRPr sz="2400" dirty="0">
              <a:latin typeface="+mn-lt"/>
            </a:endParaRPr>
          </a:p>
        </p:txBody>
      </p:sp>
      <p:pic>
        <p:nvPicPr>
          <p:cNvPr id="483" name="Google Shape;483;p7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9997" t="20667" r="27999" b="18884"/>
          <a:stretch/>
        </p:blipFill>
        <p:spPr>
          <a:xfrm>
            <a:off x="5105400" y="1875183"/>
            <a:ext cx="2508831" cy="203061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84" name="Google Shape;484;p77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 contrast="-15000"/>
                    </a14:imgEffect>
                  </a14:imgLayer>
                </a14:imgProps>
              </a:ext>
            </a:extLst>
          </a:blip>
          <a:srcRect l="25001" t="20664" r="39000" b="41998"/>
          <a:stretch/>
        </p:blipFill>
        <p:spPr>
          <a:xfrm>
            <a:off x="4038600" y="4108875"/>
            <a:ext cx="4191000" cy="244432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59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8"/>
          <p:cNvSpPr txBox="1">
            <a:spLocks noGrp="1"/>
          </p:cNvSpPr>
          <p:nvPr>
            <p:ph type="title" idx="4294967295"/>
          </p:nvPr>
        </p:nvSpPr>
        <p:spPr>
          <a:xfrm>
            <a:off x="0" y="1143000"/>
            <a:ext cx="9067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lang="en-US" sz="3200" dirty="0">
                <a:solidFill>
                  <a:schemeClr val="tx1"/>
                </a:solidFill>
                <a:latin typeface="+mj-lt"/>
                <a:ea typeface="Arial"/>
                <a:cs typeface="Arial"/>
              </a:rPr>
              <a:t>Remove Float and Needle Valve</a:t>
            </a:r>
            <a:endParaRPr sz="3200" dirty="0">
              <a:solidFill>
                <a:schemeClr val="tx1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490" name="Google Shape;490;p78"/>
          <p:cNvSpPr txBox="1">
            <a:spLocks noGrp="1"/>
          </p:cNvSpPr>
          <p:nvPr>
            <p:ph type="body" idx="4294967295"/>
          </p:nvPr>
        </p:nvSpPr>
        <p:spPr>
          <a:xfrm>
            <a:off x="457200" y="2057400"/>
            <a:ext cx="40386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pliers to remove hinge pin 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Examine slot in float for inlet needle and orientation of spring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Examine seat in carburetor body</a:t>
            </a:r>
            <a:endParaRPr sz="2400" dirty="0">
              <a:latin typeface="+mn-lt"/>
            </a:endParaRPr>
          </a:p>
        </p:txBody>
      </p:sp>
      <p:pic>
        <p:nvPicPr>
          <p:cNvPr id="491" name="Google Shape;491;p7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22997" t="20667" r="37002" b="9995"/>
          <a:stretch/>
        </p:blipFill>
        <p:spPr>
          <a:xfrm>
            <a:off x="6172200" y="1828800"/>
            <a:ext cx="2582863" cy="24384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92" name="Google Shape;492;p78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2997" t="10811" r="8002" b="21811"/>
          <a:stretch/>
        </p:blipFill>
        <p:spPr>
          <a:xfrm>
            <a:off x="3657600" y="4343400"/>
            <a:ext cx="2752725" cy="22860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903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9"/>
          <p:cNvSpPr txBox="1">
            <a:spLocks noGrp="1"/>
          </p:cNvSpPr>
          <p:nvPr>
            <p:ph type="title" idx="4294967295"/>
          </p:nvPr>
        </p:nvSpPr>
        <p:spPr>
          <a:xfrm>
            <a:off x="13716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lang="en-US" sz="3200" dirty="0">
                <a:solidFill>
                  <a:schemeClr val="tx1"/>
                </a:solidFill>
                <a:latin typeface="+mj-lt"/>
                <a:ea typeface="Arial"/>
                <a:cs typeface="Arial"/>
              </a:rPr>
              <a:t>Remove Idle Stop Screw</a:t>
            </a:r>
            <a:endParaRPr sz="3200" dirty="0">
              <a:solidFill>
                <a:schemeClr val="tx1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499" name="Google Shape;499;p79"/>
          <p:cNvSpPr txBox="1">
            <a:spLocks noGrp="1"/>
          </p:cNvSpPr>
          <p:nvPr>
            <p:ph type="body" idx="4294967295"/>
          </p:nvPr>
        </p:nvSpPr>
        <p:spPr>
          <a:xfrm>
            <a:off x="381000" y="2209800"/>
            <a:ext cx="38100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SzPct val="90000"/>
              <a:buNone/>
            </a:pPr>
            <a:r>
              <a:rPr lang="en-US" sz="2400" dirty="0">
                <a:latin typeface="+mn-lt"/>
              </a:rPr>
              <a:t>Count and record the number of turns required to remove.</a:t>
            </a:r>
            <a:endParaRPr sz="2400" dirty="0">
              <a:latin typeface="+mn-lt"/>
            </a:endParaRPr>
          </a:p>
        </p:txBody>
      </p:sp>
      <p:pic>
        <p:nvPicPr>
          <p:cNvPr id="500" name="Google Shape;500;p79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6996" t="6442" r="31003" b="22445"/>
          <a:stretch/>
        </p:blipFill>
        <p:spPr>
          <a:xfrm>
            <a:off x="4267200" y="2079625"/>
            <a:ext cx="4506198" cy="429135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35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6"/>
          <p:cNvSpPr txBox="1"/>
          <p:nvPr/>
        </p:nvSpPr>
        <p:spPr>
          <a:xfrm>
            <a:off x="152400" y="1981200"/>
            <a:ext cx="8753100" cy="4098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1. Required Instruction</a:t>
            </a:r>
            <a:endParaRPr sz="2400" b="1" dirty="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69963" algn="l"/>
              </a:tabLst>
            </a:pPr>
            <a:r>
              <a:rPr lang="en-US" sz="2400" dirty="0">
                <a:solidFill>
                  <a:schemeClr val="dk1"/>
                </a:solidFill>
              </a:rPr>
              <a:t>     Small Engines Text - Chapter 3 (Pages 51-80) </a:t>
            </a:r>
            <a:r>
              <a:rPr lang="en-US" sz="2400" b="1" dirty="0">
                <a:solidFill>
                  <a:schemeClr val="dk1"/>
                </a:solidFill>
              </a:rPr>
              <a:t>CE8020</a:t>
            </a:r>
            <a:endParaRPr sz="2400" b="1" dirty="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</a:rPr>
              <a:t>     Small Engines Workbook Chapter 3 - Test 1 </a:t>
            </a:r>
            <a:r>
              <a:rPr lang="en-US" sz="2400" b="1" dirty="0">
                <a:solidFill>
                  <a:schemeClr val="dk1"/>
                </a:solidFill>
              </a:rPr>
              <a:t>CE8021</a:t>
            </a:r>
            <a:endParaRPr sz="2400" b="1" dirty="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</a:rPr>
              <a:t> </a:t>
            </a:r>
            <a:endParaRPr sz="2400" dirty="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2. Demonstration of Procedure</a:t>
            </a:r>
            <a:endParaRPr sz="2400" b="1" dirty="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</a:rPr>
              <a:t>      Instructor models procedure</a:t>
            </a:r>
            <a:endParaRPr sz="2400" dirty="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</a:rPr>
              <a:t> </a:t>
            </a:r>
            <a:endParaRPr sz="2400" dirty="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3. Remove Piston/Connecting Rod and Crankshaft</a:t>
            </a:r>
            <a:endParaRPr sz="2400" b="1" dirty="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</a:rPr>
              <a:t>      Students perform procedure</a:t>
            </a:r>
            <a:endParaRPr sz="2400" b="1" i="1" dirty="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chemeClr val="dk1"/>
                </a:solidFill>
              </a:rPr>
              <a:t> 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093958"/>
            <a:ext cx="876300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Cylinder, Piston &amp; Crankshaft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606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0"/>
          <p:cNvSpPr txBox="1">
            <a:spLocks noGrp="1"/>
          </p:cNvSpPr>
          <p:nvPr>
            <p:ph type="title" idx="4294967295"/>
          </p:nvPr>
        </p:nvSpPr>
        <p:spPr>
          <a:xfrm>
            <a:off x="13716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lang="en-US" sz="3200" dirty="0">
                <a:solidFill>
                  <a:schemeClr val="tx1"/>
                </a:solidFill>
                <a:latin typeface="+mj-lt"/>
                <a:ea typeface="Arial"/>
                <a:cs typeface="Arial"/>
              </a:rPr>
              <a:t>Remove Pilot Jet</a:t>
            </a:r>
            <a:endParaRPr sz="3200" dirty="0">
              <a:solidFill>
                <a:schemeClr val="tx1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507" name="Google Shape;507;p80"/>
          <p:cNvSpPr txBox="1">
            <a:spLocks noGrp="1"/>
          </p:cNvSpPr>
          <p:nvPr>
            <p:ph type="body" idx="4294967295"/>
          </p:nvPr>
        </p:nvSpPr>
        <p:spPr>
          <a:xfrm>
            <a:off x="331304" y="2129000"/>
            <a:ext cx="4316896" cy="1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SzPct val="90000"/>
              <a:buNone/>
            </a:pPr>
            <a:r>
              <a:rPr lang="en-US" sz="2400" dirty="0">
                <a:latin typeface="+mn-lt"/>
              </a:rPr>
              <a:t>Gently pry up with screwdriver or pull out with pliers.</a:t>
            </a:r>
            <a:endParaRPr sz="2400" dirty="0">
              <a:latin typeface="+mn-lt"/>
            </a:endParaRPr>
          </a:p>
        </p:txBody>
      </p:sp>
      <p:pic>
        <p:nvPicPr>
          <p:cNvPr id="508" name="Google Shape;508;p80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997" t="33116" r="33002" b="24218"/>
          <a:stretch/>
        </p:blipFill>
        <p:spPr>
          <a:xfrm>
            <a:off x="998109" y="3825460"/>
            <a:ext cx="4057595" cy="2631953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09" name="Google Shape;509;p80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28999" t="6444" r="35999" b="8221"/>
          <a:stretch/>
        </p:blipFill>
        <p:spPr>
          <a:xfrm>
            <a:off x="5562600" y="2128999"/>
            <a:ext cx="3239450" cy="444218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1"/>
          <p:cNvSpPr txBox="1">
            <a:spLocks noGrp="1"/>
          </p:cNvSpPr>
          <p:nvPr>
            <p:ph type="title" idx="4294967295"/>
          </p:nvPr>
        </p:nvSpPr>
        <p:spPr>
          <a:xfrm>
            <a:off x="0" y="1025525"/>
            <a:ext cx="8774113" cy="11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lang="en-US" sz="3200" dirty="0">
                <a:solidFill>
                  <a:schemeClr val="tx1"/>
                </a:solidFill>
                <a:latin typeface="+mj-lt"/>
                <a:ea typeface="Arial"/>
                <a:cs typeface="Arial"/>
              </a:rPr>
              <a:t>Remove Main Jet &amp; Emulsion Tube</a:t>
            </a:r>
            <a:endParaRPr sz="3200" dirty="0">
              <a:solidFill>
                <a:schemeClr val="tx1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516" name="Google Shape;516;p81"/>
          <p:cNvSpPr txBox="1">
            <a:spLocks noGrp="1"/>
          </p:cNvSpPr>
          <p:nvPr>
            <p:ph type="body" idx="4294967295"/>
          </p:nvPr>
        </p:nvSpPr>
        <p:spPr>
          <a:xfrm>
            <a:off x="381000" y="2209800"/>
            <a:ext cx="3810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Tahoma"/>
              </a:rPr>
              <a:t>Unscrew jet with narrow, flat-blade screwdriver.</a:t>
            </a:r>
            <a:endParaRPr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7" name="Google Shape;517;p81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7997" t="24223" r="38002" b="8221"/>
          <a:stretch/>
        </p:blipFill>
        <p:spPr>
          <a:xfrm>
            <a:off x="4323250" y="1904925"/>
            <a:ext cx="4044877" cy="452052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35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2"/>
          <p:cNvSpPr txBox="1">
            <a:spLocks noGrp="1"/>
          </p:cNvSpPr>
          <p:nvPr>
            <p:ph type="title" idx="4294967295"/>
          </p:nvPr>
        </p:nvSpPr>
        <p:spPr>
          <a:xfrm>
            <a:off x="381000" y="1143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lang="en-US" sz="3200" dirty="0">
                <a:solidFill>
                  <a:schemeClr val="tx1"/>
                </a:solidFill>
                <a:latin typeface="+mj-lt"/>
                <a:ea typeface="Arial"/>
                <a:cs typeface="Arial"/>
              </a:rPr>
              <a:t>Reassemble Carburetor</a:t>
            </a:r>
            <a:endParaRPr sz="3200" dirty="0">
              <a:solidFill>
                <a:schemeClr val="tx1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523" name="Google Shape;523;p82"/>
          <p:cNvSpPr txBox="1">
            <a:spLocks noGrp="1"/>
          </p:cNvSpPr>
          <p:nvPr>
            <p:ph type="body" idx="4294967295"/>
          </p:nvPr>
        </p:nvSpPr>
        <p:spPr>
          <a:xfrm>
            <a:off x="533400" y="1752600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84000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 pitchFamily="34" charset="0"/>
                <a:cs typeface="Arial" pitchFamily="34" charset="0"/>
                <a:sym typeface="Tahoma"/>
              </a:rPr>
              <a:t>Assembly the carburetor following the next few steps and set aside.</a:t>
            </a:r>
            <a:endParaRPr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 dirty="0"/>
          </a:p>
        </p:txBody>
      </p:sp>
      <p:pic>
        <p:nvPicPr>
          <p:cNvPr id="1026" name="Picture 2" descr="C:\Users\46853\Pictures\Saved Pictures\130G32\Carbs\130G Carb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r="16250"/>
          <a:stretch/>
        </p:blipFill>
        <p:spPr bwMode="auto">
          <a:xfrm rot="5400000">
            <a:off x="2564288" y="2411888"/>
            <a:ext cx="3947161" cy="43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970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3"/>
          <p:cNvSpPr txBox="1">
            <a:spLocks noGrp="1"/>
          </p:cNvSpPr>
          <p:nvPr>
            <p:ph type="title" idx="4294967295"/>
          </p:nvPr>
        </p:nvSpPr>
        <p:spPr>
          <a:xfrm>
            <a:off x="228600" y="1057275"/>
            <a:ext cx="8575675" cy="69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lang="en-US" sz="3200" dirty="0">
                <a:solidFill>
                  <a:schemeClr val="tx1"/>
                </a:solidFill>
                <a:latin typeface="+mj-lt"/>
                <a:ea typeface="Arial"/>
                <a:cs typeface="Arial"/>
              </a:rPr>
              <a:t>Install Main Jet &amp; Emulsion Tube</a:t>
            </a:r>
            <a:endParaRPr sz="3200" dirty="0">
              <a:solidFill>
                <a:schemeClr val="tx1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529" name="Google Shape;529;p83"/>
          <p:cNvSpPr txBox="1">
            <a:spLocks noGrp="1"/>
          </p:cNvSpPr>
          <p:nvPr>
            <p:ph type="body" idx="4294967295"/>
          </p:nvPr>
        </p:nvSpPr>
        <p:spPr>
          <a:xfrm>
            <a:off x="228600" y="2057400"/>
            <a:ext cx="38100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Slide emulsion tube into carburetor body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Screw jet tight to emulsion tube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a narrow screwdriver to prevent thread damage to carburetor body</a:t>
            </a:r>
            <a:endParaRPr sz="2400" dirty="0">
              <a:latin typeface="+mn-lt"/>
            </a:endParaRPr>
          </a:p>
        </p:txBody>
      </p:sp>
      <p:pic>
        <p:nvPicPr>
          <p:cNvPr id="5" name="Google Shape;517;p81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7997" t="24223" r="38002" b="8221"/>
          <a:stretch/>
        </p:blipFill>
        <p:spPr>
          <a:xfrm>
            <a:off x="4323250" y="1904925"/>
            <a:ext cx="4044877" cy="452052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715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4"/>
          <p:cNvSpPr txBox="1">
            <a:spLocks noGrp="1"/>
          </p:cNvSpPr>
          <p:nvPr>
            <p:ph type="title" idx="4294967295"/>
          </p:nvPr>
        </p:nvSpPr>
        <p:spPr>
          <a:xfrm>
            <a:off x="13716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lang="en-US" sz="3200" dirty="0">
                <a:solidFill>
                  <a:schemeClr val="tx1"/>
                </a:solidFill>
                <a:latin typeface="+mj-lt"/>
                <a:ea typeface="Arial"/>
                <a:cs typeface="Arial"/>
              </a:rPr>
              <a:t>Install Pilot Jet</a:t>
            </a:r>
            <a:endParaRPr sz="3200" dirty="0">
              <a:solidFill>
                <a:schemeClr val="tx1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536" name="Google Shape;536;p84"/>
          <p:cNvSpPr txBox="1">
            <a:spLocks noGrp="1"/>
          </p:cNvSpPr>
          <p:nvPr>
            <p:ph type="body" idx="4294967295"/>
          </p:nvPr>
        </p:nvSpPr>
        <p:spPr>
          <a:xfrm>
            <a:off x="228600" y="2209800"/>
            <a:ext cx="337185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Note orientation of flat sections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Press jet by hand until it seats</a:t>
            </a:r>
            <a:endParaRPr sz="2400" dirty="0">
              <a:latin typeface="+mn-lt"/>
            </a:endParaRPr>
          </a:p>
        </p:txBody>
      </p:sp>
      <p:pic>
        <p:nvPicPr>
          <p:cNvPr id="537" name="Google Shape;537;p84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9997" t="33116" r="33002" b="24218"/>
          <a:stretch/>
        </p:blipFill>
        <p:spPr>
          <a:xfrm>
            <a:off x="3719300" y="2296775"/>
            <a:ext cx="5058598" cy="328124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057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5"/>
          <p:cNvSpPr txBox="1">
            <a:spLocks noGrp="1"/>
          </p:cNvSpPr>
          <p:nvPr>
            <p:ph type="title" idx="4294967295"/>
          </p:nvPr>
        </p:nvSpPr>
        <p:spPr>
          <a:xfrm>
            <a:off x="12192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lang="en-US" sz="3200" dirty="0">
                <a:solidFill>
                  <a:schemeClr val="tx1"/>
                </a:solidFill>
                <a:latin typeface="+mj-lt"/>
                <a:ea typeface="Arial"/>
                <a:cs typeface="Arial"/>
              </a:rPr>
              <a:t>Install Idle Stop Screw</a:t>
            </a:r>
            <a:endParaRPr sz="3200" dirty="0">
              <a:solidFill>
                <a:schemeClr val="tx1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543" name="Google Shape;543;p85"/>
          <p:cNvSpPr txBox="1">
            <a:spLocks noGrp="1"/>
          </p:cNvSpPr>
          <p:nvPr>
            <p:ph type="body" idx="4294967295"/>
          </p:nvPr>
        </p:nvSpPr>
        <p:spPr>
          <a:xfrm>
            <a:off x="228600" y="2209800"/>
            <a:ext cx="38100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Screw in the same number of turns it took to remove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This should set the idle speed close to where it was originally</a:t>
            </a:r>
            <a:endParaRPr sz="2400" dirty="0">
              <a:latin typeface="+mn-lt"/>
            </a:endParaRPr>
          </a:p>
        </p:txBody>
      </p:sp>
      <p:pic>
        <p:nvPicPr>
          <p:cNvPr id="544" name="Google Shape;544;p85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6996" t="6442" r="31003" b="22445"/>
          <a:stretch/>
        </p:blipFill>
        <p:spPr>
          <a:xfrm>
            <a:off x="4038600" y="1954276"/>
            <a:ext cx="4687123" cy="446367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03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6"/>
          <p:cNvSpPr txBox="1">
            <a:spLocks noGrp="1"/>
          </p:cNvSpPr>
          <p:nvPr>
            <p:ph type="title" idx="4294967295"/>
          </p:nvPr>
        </p:nvSpPr>
        <p:spPr>
          <a:xfrm>
            <a:off x="304800" y="1085850"/>
            <a:ext cx="8528050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cs typeface="Arial" pitchFamily="34" charset="0"/>
              </a:rPr>
              <a:t>Install Float and Needle Valve</a:t>
            </a:r>
            <a:endParaRPr sz="320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50" name="Google Shape;550;p86"/>
          <p:cNvSpPr txBox="1">
            <a:spLocks noGrp="1"/>
          </p:cNvSpPr>
          <p:nvPr>
            <p:ph type="body" idx="4294967295"/>
          </p:nvPr>
        </p:nvSpPr>
        <p:spPr>
          <a:xfrm>
            <a:off x="685800" y="2209800"/>
            <a:ext cx="3352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 pitchFamily="34" charset="0"/>
                <a:cs typeface="Arial" pitchFamily="34" charset="0"/>
                <a:sym typeface="Tahoma"/>
              </a:rPr>
              <a:t>Float should be level with gasket surface when held with the float up.</a:t>
            </a:r>
            <a:endParaRPr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1" name="Google Shape;551;p86"/>
          <p:cNvPicPr preferRelativeResize="0"/>
          <p:nvPr/>
        </p:nvPicPr>
        <p:blipFill rotWithShape="1">
          <a:blip r:embed="rId3">
            <a:alphaModFix/>
          </a:blip>
          <a:srcRect l="22997" t="20667" r="37002" b="9995"/>
          <a:stretch/>
        </p:blipFill>
        <p:spPr>
          <a:xfrm>
            <a:off x="4299000" y="1944140"/>
            <a:ext cx="4561900" cy="4447135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26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7"/>
          <p:cNvSpPr txBox="1">
            <a:spLocks noGrp="1"/>
          </p:cNvSpPr>
          <p:nvPr>
            <p:ph type="title" idx="4294967295"/>
          </p:nvPr>
        </p:nvSpPr>
        <p:spPr>
          <a:xfrm>
            <a:off x="12954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cs typeface="Arial" pitchFamily="34" charset="0"/>
              </a:rPr>
              <a:t>Attach Float Bowl </a:t>
            </a:r>
            <a:br>
              <a:rPr lang="en-US" sz="3200" dirty="0">
                <a:solidFill>
                  <a:schemeClr val="tx1"/>
                </a:solidFill>
                <a:latin typeface="+mj-lt"/>
                <a:cs typeface="Arial" pitchFamily="34" charset="0"/>
              </a:rPr>
            </a:br>
            <a:endParaRPr sz="320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57" name="Google Shape;557;p87"/>
          <p:cNvSpPr txBox="1">
            <a:spLocks noGrp="1"/>
          </p:cNvSpPr>
          <p:nvPr>
            <p:ph type="body" idx="4294967295"/>
          </p:nvPr>
        </p:nvSpPr>
        <p:spPr>
          <a:xfrm>
            <a:off x="304800" y="2057400"/>
            <a:ext cx="38100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Verify bowl gasket is properly installed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Assemble bowl to carburetor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Install bowl nut with 10mm tool 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Torque to 50 lbs-in.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</a:endParaRPr>
          </a:p>
        </p:txBody>
      </p:sp>
      <p:pic>
        <p:nvPicPr>
          <p:cNvPr id="558" name="Google Shape;558;p8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2993" t="8221" r="27006" b="6441"/>
          <a:stretch/>
        </p:blipFill>
        <p:spPr>
          <a:xfrm>
            <a:off x="4237600" y="1739375"/>
            <a:ext cx="4734602" cy="454587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445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9"/>
          <p:cNvSpPr txBox="1">
            <a:spLocks noGrp="1"/>
          </p:cNvSpPr>
          <p:nvPr>
            <p:ph type="body" idx="4294967295"/>
          </p:nvPr>
        </p:nvSpPr>
        <p:spPr>
          <a:xfrm>
            <a:off x="152398" y="1676400"/>
            <a:ext cx="8839201" cy="168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Note orientation of each gasket and Carburetor Spacer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Remove Spark Plug Wire from integral holder on Spacer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SzPct val="90000"/>
              <a:buNone/>
            </a:pPr>
            <a:r>
              <a:rPr lang="en-US" sz="2400" dirty="0">
                <a:latin typeface="+mn-lt"/>
                <a:sym typeface="Arial"/>
              </a:rPr>
              <a:t>Carburetor Gasket	    Carburetor Spacer	Spacer Gasket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  <a:sym typeface="Arial"/>
            </a:endParaRPr>
          </a:p>
        </p:txBody>
      </p:sp>
      <p:sp>
        <p:nvSpPr>
          <p:cNvPr id="658" name="Google Shape;658;p99"/>
          <p:cNvSpPr txBox="1">
            <a:spLocks noGrp="1"/>
          </p:cNvSpPr>
          <p:nvPr>
            <p:ph type="title" idx="4294967295"/>
          </p:nvPr>
        </p:nvSpPr>
        <p:spPr>
          <a:xfrm>
            <a:off x="533400" y="1001713"/>
            <a:ext cx="8110537" cy="59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Gaskets and Spacer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03902" y="3549299"/>
            <a:ext cx="3145536" cy="27525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92" y="3536715"/>
            <a:ext cx="3145536" cy="27854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83152" y="3541849"/>
            <a:ext cx="3145536" cy="27674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9100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7"/>
          <p:cNvSpPr txBox="1">
            <a:spLocks noGrp="1"/>
          </p:cNvSpPr>
          <p:nvPr>
            <p:ph type="title" idx="4294967295"/>
          </p:nvPr>
        </p:nvSpPr>
        <p:spPr>
          <a:xfrm>
            <a:off x="1295400" y="1127125"/>
            <a:ext cx="6477000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Speed Control Bracket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4" name="Google Shape;354;p67"/>
          <p:cNvSpPr txBox="1">
            <a:spLocks noGrp="1"/>
          </p:cNvSpPr>
          <p:nvPr>
            <p:ph type="body" idx="4294967295"/>
          </p:nvPr>
        </p:nvSpPr>
        <p:spPr>
          <a:xfrm>
            <a:off x="304800" y="1981200"/>
            <a:ext cx="7010400" cy="43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Remove 2 screws with 8mm socket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22" b="11025"/>
          <a:stretch/>
        </p:blipFill>
        <p:spPr>
          <a:xfrm>
            <a:off x="3810000" y="2714564"/>
            <a:ext cx="4950591" cy="36517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357" name="Google Shape;357;p67"/>
          <p:cNvCxnSpPr/>
          <p:nvPr/>
        </p:nvCxnSpPr>
        <p:spPr>
          <a:xfrm>
            <a:off x="4114800" y="2438400"/>
            <a:ext cx="3429000" cy="121920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cxnSp>
        <p:nvCxnSpPr>
          <p:cNvPr id="356" name="Google Shape;356;p67"/>
          <p:cNvCxnSpPr/>
          <p:nvPr/>
        </p:nvCxnSpPr>
        <p:spPr>
          <a:xfrm>
            <a:off x="4114800" y="2438400"/>
            <a:ext cx="1143000" cy="182880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sp>
        <p:nvSpPr>
          <p:cNvPr id="9" name="Google Shape;354;p67"/>
          <p:cNvSpPr txBox="1">
            <a:spLocks/>
          </p:cNvSpPr>
          <p:nvPr/>
        </p:nvSpPr>
        <p:spPr>
          <a:xfrm>
            <a:off x="304800" y="2514600"/>
            <a:ext cx="35052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1775" indent="-231775"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  <a:defRPr sz="240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defRPr>
            </a:lvl1pPr>
            <a:lvl2pPr marL="914400" indent="-381000">
              <a:spcBef>
                <a:spcPts val="480"/>
              </a:spcBef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indent="-342900">
              <a:spcBef>
                <a:spcPts val="360"/>
              </a:spcBef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indent="-342900">
              <a:spcBef>
                <a:spcPts val="360"/>
              </a:spcBef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en-US" dirty="0"/>
              <a:t>Note Throttle Control Level may need to be reposition to access the upper screw</a:t>
            </a:r>
          </a:p>
          <a:p>
            <a:r>
              <a:rPr lang="en-US" dirty="0"/>
              <a:t>Note routing of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 ground wire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28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8"/>
          <p:cNvSpPr txBox="1">
            <a:spLocks noGrp="1"/>
          </p:cNvSpPr>
          <p:nvPr>
            <p:ph type="title" idx="4294967295"/>
          </p:nvPr>
        </p:nvSpPr>
        <p:spPr>
          <a:xfrm>
            <a:off x="609600" y="10668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chemeClr val="tx1"/>
                </a:solidFill>
                <a:latin typeface="+mj-lt"/>
                <a:sym typeface="Tahoma"/>
              </a:rPr>
              <a:t>Required Tools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62" name="Google Shape;562;p88"/>
          <p:cNvSpPr txBox="1">
            <a:spLocks noGrp="1"/>
          </p:cNvSpPr>
          <p:nvPr>
            <p:ph type="body" idx="4294967295"/>
          </p:nvPr>
        </p:nvSpPr>
        <p:spPr>
          <a:xfrm>
            <a:off x="457200" y="1752600"/>
            <a:ext cx="548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SzPct val="75000"/>
              <a:buFont typeface="Tahoma"/>
              <a:buChar char="•"/>
            </a:pPr>
            <a:r>
              <a:rPr lang="en-US" sz="2400" dirty="0">
                <a:latin typeface="+mj-lt"/>
              </a:rPr>
              <a:t>8, 10, 12, 13, &amp; 21mm Sockets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SzPct val="75000"/>
              <a:buFont typeface="Tahoma"/>
              <a:buChar char="•"/>
            </a:pPr>
            <a:r>
              <a:rPr lang="en-US" sz="2400" dirty="0">
                <a:latin typeface="+mj-lt"/>
              </a:rPr>
              <a:t>Ratchet Wrench – 3/8 Drive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SzPct val="75000"/>
              <a:buFont typeface="Tahoma"/>
              <a:buChar char="•"/>
            </a:pPr>
            <a:r>
              <a:rPr lang="sv-SE" sz="2400" dirty="0">
                <a:latin typeface="+mj-lt"/>
              </a:rPr>
              <a:t>5/8 in. Spark plug socket</a:t>
            </a:r>
            <a:endParaRPr sz="2400" dirty="0">
              <a:latin typeface="+mj-lt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75000"/>
              <a:buFont typeface="Tahoma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+mj-lt"/>
                <a:sym typeface="Tahoma"/>
              </a:rPr>
              <a:t>6” Extension – 3/8 Drive</a:t>
            </a:r>
            <a:endParaRPr sz="2400" dirty="0">
              <a:latin typeface="+mj-lt"/>
            </a:endParaRPr>
          </a:p>
          <a:p>
            <a:pPr marL="34290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000"/>
              <a:buFont typeface="Tahoma"/>
              <a:buChar char="•"/>
            </a:pPr>
            <a:r>
              <a:rPr lang="en-US" sz="2400" dirty="0">
                <a:latin typeface="+mj-lt"/>
              </a:rPr>
              <a:t>Inch Pound Torque Wrench</a:t>
            </a:r>
          </a:p>
          <a:p>
            <a:pPr marL="342900" lvl="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000"/>
              <a:buFont typeface="Tahoma"/>
              <a:buChar char="•"/>
            </a:pPr>
            <a:r>
              <a:rPr lang="en-US" sz="2400" dirty="0">
                <a:latin typeface="+mj-lt"/>
              </a:rPr>
              <a:t>Foot Pound Torque Wrench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75000"/>
              <a:buFont typeface="Tahoma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+mj-lt"/>
                <a:sym typeface="Tahoma"/>
              </a:rPr>
              <a:t>Needle Nose Pliers</a:t>
            </a:r>
            <a:endParaRPr sz="2400" dirty="0">
              <a:latin typeface="+mj-lt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75000"/>
              <a:buFont typeface="Tahoma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+mj-lt"/>
                <a:sym typeface="Tahoma"/>
              </a:rPr>
              <a:t>19620 Fuel Line Tool</a:t>
            </a:r>
            <a:endParaRPr sz="2400" b="0" i="0" u="none" strike="noStrike" cap="none" dirty="0">
              <a:solidFill>
                <a:schemeClr val="dk1"/>
              </a:solidFill>
              <a:latin typeface="+mj-lt"/>
              <a:sym typeface="Tahoma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75000"/>
              <a:buFont typeface="Tahoma"/>
              <a:buChar char="•"/>
            </a:pPr>
            <a:r>
              <a:rPr lang="en-US" sz="2400" dirty="0">
                <a:latin typeface="+mj-lt"/>
              </a:rPr>
              <a:t>Hose Clamp Tool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75000"/>
              <a:buFont typeface="Tahoma"/>
              <a:buChar char="•"/>
            </a:pPr>
            <a:r>
              <a:rPr lang="en-US" sz="2400" dirty="0">
                <a:latin typeface="+mj-lt"/>
              </a:rPr>
              <a:t>½ in. Breaker Bar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75000"/>
              <a:buFont typeface="Tahoma"/>
              <a:buChar char="•"/>
            </a:pPr>
            <a:r>
              <a:rPr lang="en-US" sz="2400" dirty="0">
                <a:latin typeface="+mj-lt"/>
              </a:rPr>
              <a:t>Strap Wrench</a:t>
            </a:r>
          </a:p>
        </p:txBody>
      </p:sp>
      <p:pic>
        <p:nvPicPr>
          <p:cNvPr id="563" name="Google Shape;563;p88" descr="IMG_1279"/>
          <p:cNvPicPr preferRelativeResize="0">
            <a:picLocks noGrp="1"/>
          </p:cNvPicPr>
          <p:nvPr>
            <p:ph type="clipArt" idx="4294967295"/>
          </p:nvPr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201" t="8116" r="-201" b="13490"/>
          <a:stretch/>
        </p:blipFill>
        <p:spPr>
          <a:xfrm>
            <a:off x="4876800" y="2590800"/>
            <a:ext cx="4038600" cy="24344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575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4"/>
          <p:cNvSpPr txBox="1">
            <a:spLocks noGrp="1"/>
          </p:cNvSpPr>
          <p:nvPr>
            <p:ph type="title" idx="4294967295"/>
          </p:nvPr>
        </p:nvSpPr>
        <p:spPr>
          <a:xfrm>
            <a:off x="1295400" y="1066800"/>
            <a:ext cx="6477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Governor Control Lever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4" name="Google Shape;324;p64"/>
          <p:cNvSpPr txBox="1">
            <a:spLocks noGrp="1"/>
          </p:cNvSpPr>
          <p:nvPr>
            <p:ph type="body" idx="4294967295"/>
          </p:nvPr>
        </p:nvSpPr>
        <p:spPr>
          <a:xfrm>
            <a:off x="381000" y="1981200"/>
            <a:ext cx="37338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Disconnect governor linkage and springs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a 10mm wrench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Loosen pinch bolt nut, but do not remove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Lift governor control lever off the governor shaft</a:t>
            </a:r>
            <a:endParaRPr sz="2400" dirty="0">
              <a:latin typeface="+mn-lt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4365" r="8914"/>
          <a:stretch/>
        </p:blipFill>
        <p:spPr>
          <a:xfrm>
            <a:off x="4191000" y="1905000"/>
            <a:ext cx="4454060" cy="42048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7" name="Google Shape;295;p60"/>
          <p:cNvCxnSpPr/>
          <p:nvPr/>
        </p:nvCxnSpPr>
        <p:spPr>
          <a:xfrm flipV="1">
            <a:off x="3657600" y="2479656"/>
            <a:ext cx="3124200" cy="87314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872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26"/>
          <p:cNvSpPr txBox="1">
            <a:spLocks noGrp="1"/>
          </p:cNvSpPr>
          <p:nvPr>
            <p:ph type="title" idx="4294967295"/>
          </p:nvPr>
        </p:nvSpPr>
        <p:spPr>
          <a:xfrm>
            <a:off x="12192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Spark Plug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Google Shape;648;p98"/>
          <p:cNvSpPr txBox="1">
            <a:spLocks/>
          </p:cNvSpPr>
          <p:nvPr/>
        </p:nvSpPr>
        <p:spPr>
          <a:xfrm>
            <a:off x="381000" y="2133600"/>
            <a:ext cx="3200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1775" indent="-231775"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  <a:defRPr sz="240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defRPr>
            </a:lvl1pPr>
            <a:lvl2pPr marL="914400" indent="-381000">
              <a:spcBef>
                <a:spcPts val="480"/>
              </a:spcBef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indent="-342900">
              <a:spcBef>
                <a:spcPts val="360"/>
              </a:spcBef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indent="-342900">
              <a:spcBef>
                <a:spcPts val="360"/>
              </a:spcBef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en-US" dirty="0"/>
              <a:t>Use 5/8 in. spark plug socket</a:t>
            </a:r>
          </a:p>
          <a:p>
            <a:r>
              <a:rPr lang="en-US" dirty="0"/>
              <a:t>To ensure no damage is done to the spark plug, avoid applying any side load to the wrench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131855"/>
            <a:ext cx="5102352" cy="421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33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96"/>
          <p:cNvSpPr txBox="1">
            <a:spLocks noGrp="1"/>
          </p:cNvSpPr>
          <p:nvPr>
            <p:ph type="title" idx="4294967295"/>
          </p:nvPr>
        </p:nvSpPr>
        <p:spPr>
          <a:xfrm>
            <a:off x="2165350" y="1143000"/>
            <a:ext cx="476885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Rewind Starter 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54" name="Google Shape;2754;p96"/>
          <p:cNvSpPr txBox="1">
            <a:spLocks noGrp="1"/>
          </p:cNvSpPr>
          <p:nvPr>
            <p:ph type="body" idx="4294967295"/>
          </p:nvPr>
        </p:nvSpPr>
        <p:spPr>
          <a:xfrm>
            <a:off x="420687" y="2362200"/>
            <a:ext cx="2779713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Use 8mm socket to remove </a:t>
            </a:r>
            <a:r>
              <a:rPr lang="en-US" sz="2400" dirty="0">
                <a:latin typeface="Arial" pitchFamily="34" charset="0"/>
                <a:ea typeface="Arial"/>
                <a:cs typeface="Arial" pitchFamily="34" charset="0"/>
                <a:sym typeface="Arial"/>
              </a:rPr>
              <a:t>three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screws</a:t>
            </a:r>
            <a:endParaRPr sz="2400" dirty="0"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1"/>
          <a:stretch/>
        </p:blipFill>
        <p:spPr>
          <a:xfrm>
            <a:off x="3292335" y="1905000"/>
            <a:ext cx="5570846" cy="4343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4345326" y="2473857"/>
            <a:ext cx="754381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551419" y="2442927"/>
            <a:ext cx="754381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960949" y="5222343"/>
            <a:ext cx="754381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104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p97"/>
          <p:cNvSpPr txBox="1">
            <a:spLocks noGrp="1"/>
          </p:cNvSpPr>
          <p:nvPr>
            <p:ph type="title" idx="4294967295"/>
          </p:nvPr>
        </p:nvSpPr>
        <p:spPr>
          <a:xfrm>
            <a:off x="1219200" y="1147762"/>
            <a:ext cx="6858000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Blower Housing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63" name="Google Shape;2763;p97"/>
          <p:cNvSpPr txBox="1">
            <a:spLocks noGrp="1"/>
          </p:cNvSpPr>
          <p:nvPr>
            <p:ph type="body" idx="4294967295"/>
          </p:nvPr>
        </p:nvSpPr>
        <p:spPr>
          <a:xfrm>
            <a:off x="381000" y="2286000"/>
            <a:ext cx="3187700" cy="306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8mm socket to remove </a:t>
            </a:r>
            <a:r>
              <a:rPr lang="en-US" sz="2400" dirty="0">
                <a:latin typeface="+mn-lt"/>
                <a:sym typeface="Arial"/>
              </a:rPr>
              <a:t>four</a:t>
            </a:r>
            <a:r>
              <a:rPr lang="en-US" sz="2400" dirty="0">
                <a:latin typeface="+mn-lt"/>
              </a:rPr>
              <a:t> screws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Carefully pull blower housing away from engine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Three wires are connected to the switch</a:t>
            </a:r>
            <a:endParaRPr sz="2400" dirty="0">
              <a:latin typeface="+mn-lt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 r="5657"/>
          <a:stretch/>
        </p:blipFill>
        <p:spPr>
          <a:xfrm>
            <a:off x="3847531" y="1845508"/>
            <a:ext cx="5078896" cy="4707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Oval 10"/>
          <p:cNvSpPr/>
          <p:nvPr/>
        </p:nvSpPr>
        <p:spPr>
          <a:xfrm>
            <a:off x="4682490" y="1724685"/>
            <a:ext cx="685801" cy="692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696200" y="2378227"/>
            <a:ext cx="685801" cy="692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724400" y="5755944"/>
            <a:ext cx="685801" cy="692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620000" y="5715000"/>
            <a:ext cx="685801" cy="692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01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98"/>
          <p:cNvSpPr txBox="1">
            <a:spLocks noGrp="1"/>
          </p:cNvSpPr>
          <p:nvPr>
            <p:ph type="title" idx="4294967295"/>
          </p:nvPr>
        </p:nvSpPr>
        <p:spPr>
          <a:xfrm>
            <a:off x="1295400" y="1066800"/>
            <a:ext cx="6477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Disconnect Wiring from Switch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779" name="Google Shape;2779;p9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40000"/>
                    </a14:imgEffect>
                  </a14:imgLayer>
                </a14:imgProps>
              </a:ext>
            </a:extLst>
          </a:blip>
          <a:srcRect l="22997" t="2666" r="5003" b="12000"/>
          <a:stretch/>
        </p:blipFill>
        <p:spPr>
          <a:xfrm>
            <a:off x="1524000" y="3733800"/>
            <a:ext cx="3086100" cy="27432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1" t="4569" r="7263" b="12916"/>
          <a:stretch/>
        </p:blipFill>
        <p:spPr>
          <a:xfrm>
            <a:off x="5188843" y="1793898"/>
            <a:ext cx="3650357" cy="32353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Google Shape;2763;p97"/>
          <p:cNvSpPr txBox="1">
            <a:spLocks/>
          </p:cNvSpPr>
          <p:nvPr/>
        </p:nvSpPr>
        <p:spPr>
          <a:xfrm>
            <a:off x="381000" y="1800722"/>
            <a:ext cx="4876800" cy="306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1775" indent="-231775"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  <a:defRPr sz="240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defRPr>
            </a:lvl1pPr>
            <a:lvl2pPr marL="914400" indent="-381000">
              <a:spcBef>
                <a:spcPts val="480"/>
              </a:spcBef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indent="-342900">
              <a:spcBef>
                <a:spcPts val="360"/>
              </a:spcBef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indent="-342900">
              <a:spcBef>
                <a:spcPts val="360"/>
              </a:spcBef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en-US" dirty="0"/>
              <a:t>Note which wire are connected to which terminals on the switch</a:t>
            </a:r>
          </a:p>
          <a:p>
            <a:r>
              <a:rPr lang="en-US" dirty="0"/>
              <a:t>Note where each of the three wire are routed to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770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28"/>
          <p:cNvSpPr txBox="1">
            <a:spLocks noGrp="1"/>
          </p:cNvSpPr>
          <p:nvPr>
            <p:ph type="title" idx="4294967295"/>
          </p:nvPr>
        </p:nvSpPr>
        <p:spPr>
          <a:xfrm>
            <a:off x="1371600" y="1143000"/>
            <a:ext cx="6477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Cylinder Air Guide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35</a:t>
            </a:fld>
            <a:endParaRPr lang="en-US" dirty="0"/>
          </a:p>
        </p:txBody>
      </p:sp>
      <p:sp>
        <p:nvSpPr>
          <p:cNvPr id="10" name="Google Shape;364;p68"/>
          <p:cNvSpPr txBox="1">
            <a:spLocks/>
          </p:cNvSpPr>
          <p:nvPr/>
        </p:nvSpPr>
        <p:spPr>
          <a:xfrm>
            <a:off x="304800" y="3124200"/>
            <a:ext cx="27432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341313" indent="-341313">
              <a:spcBef>
                <a:spcPts val="0"/>
              </a:spcBef>
              <a:spcAft>
                <a:spcPts val="1200"/>
              </a:spcAft>
              <a:buSzPct val="90000"/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PTO side</a:t>
            </a:r>
          </a:p>
          <a:p>
            <a:pPr marL="341313" indent="-341313">
              <a:spcBef>
                <a:spcPts val="0"/>
              </a:spcBef>
              <a:spcAft>
                <a:spcPts val="1200"/>
              </a:spcAft>
              <a:buSzPct val="90000"/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Below valve cover</a:t>
            </a:r>
          </a:p>
          <a:p>
            <a:pPr marL="341313" indent="-341313">
              <a:spcBef>
                <a:spcPts val="0"/>
              </a:spcBef>
              <a:spcAft>
                <a:spcPts val="1200"/>
              </a:spcAft>
              <a:buSzPct val="90000"/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Lower left corner of blower housing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000" y="4104839"/>
            <a:ext cx="3810000" cy="2512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1968622"/>
            <a:ext cx="4026317" cy="28319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7" name="Google Shape;357;p67"/>
          <p:cNvCxnSpPr/>
          <p:nvPr/>
        </p:nvCxnSpPr>
        <p:spPr>
          <a:xfrm flipV="1">
            <a:off x="2209800" y="3200400"/>
            <a:ext cx="3505200" cy="18421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cxnSp>
        <p:nvCxnSpPr>
          <p:cNvPr id="18" name="Google Shape;356;p67"/>
          <p:cNvCxnSpPr/>
          <p:nvPr/>
        </p:nvCxnSpPr>
        <p:spPr>
          <a:xfrm>
            <a:off x="2971800" y="5181600"/>
            <a:ext cx="3359780" cy="85914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cxnSp>
        <p:nvCxnSpPr>
          <p:cNvPr id="24" name="Google Shape;357;p67"/>
          <p:cNvCxnSpPr/>
          <p:nvPr/>
        </p:nvCxnSpPr>
        <p:spPr>
          <a:xfrm flipV="1">
            <a:off x="2590800" y="2971801"/>
            <a:ext cx="5029200" cy="990599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sp>
        <p:nvSpPr>
          <p:cNvPr id="35" name="Google Shape;364;p68"/>
          <p:cNvSpPr txBox="1">
            <a:spLocks/>
          </p:cNvSpPr>
          <p:nvPr/>
        </p:nvSpPr>
        <p:spPr>
          <a:xfrm>
            <a:off x="228600" y="2057399"/>
            <a:ext cx="3733800" cy="10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SzPct val="90000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Use 8mm socket to remove three screws:</a:t>
            </a:r>
          </a:p>
        </p:txBody>
      </p:sp>
    </p:spTree>
    <p:extLst>
      <p:ext uri="{BB962C8B-B14F-4D97-AF65-F5344CB8AC3E}">
        <p14:creationId xmlns:p14="http://schemas.microsoft.com/office/powerpoint/2010/main" val="2014046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" t="6440" r="4074" b="13128"/>
          <a:stretch/>
        </p:blipFill>
        <p:spPr>
          <a:xfrm rot="5400000">
            <a:off x="3601519" y="2113481"/>
            <a:ext cx="5402943" cy="36143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792" name="Google Shape;2792;p99"/>
          <p:cNvSpPr txBox="1">
            <a:spLocks noGrp="1"/>
          </p:cNvSpPr>
          <p:nvPr>
            <p:ph type="title" idx="4294967295"/>
          </p:nvPr>
        </p:nvSpPr>
        <p:spPr>
          <a:xfrm>
            <a:off x="228600" y="1219200"/>
            <a:ext cx="3708400" cy="133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Finger Guard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93" name="Google Shape;2793;p99"/>
          <p:cNvSpPr txBox="1">
            <a:spLocks noGrp="1"/>
          </p:cNvSpPr>
          <p:nvPr>
            <p:ph type="body" idx="4294967295"/>
          </p:nvPr>
        </p:nvSpPr>
        <p:spPr>
          <a:xfrm>
            <a:off x="457200" y="2514600"/>
            <a:ext cx="3771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8mm socket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Leave time delay sensor attached to finger guard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Disconnect yellow and black wires from time delay module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lang="en-US" sz="2400" dirty="0">
              <a:latin typeface="+mn-lt"/>
              <a:sym typeface="Arial"/>
            </a:endParaRPr>
          </a:p>
        </p:txBody>
      </p:sp>
      <p:cxnSp>
        <p:nvCxnSpPr>
          <p:cNvPr id="2795" name="Google Shape;2795;p99"/>
          <p:cNvCxnSpPr/>
          <p:nvPr/>
        </p:nvCxnSpPr>
        <p:spPr>
          <a:xfrm flipV="1">
            <a:off x="3276600" y="1981200"/>
            <a:ext cx="1905000" cy="762000"/>
          </a:xfrm>
          <a:prstGeom prst="straightConnector1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ctr" rotWithShape="0">
              <a:schemeClr val="bg1">
                <a:alpha val="43000"/>
              </a:schemeClr>
            </a:outerShdw>
          </a:effectLst>
        </p:spPr>
      </p:cxn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02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37</a:t>
            </a:fld>
            <a:endParaRPr lang="en-US" dirty="0"/>
          </a:p>
        </p:txBody>
      </p:sp>
      <p:sp>
        <p:nvSpPr>
          <p:cNvPr id="7" name="Google Shape;833;p128"/>
          <p:cNvSpPr txBox="1">
            <a:spLocks/>
          </p:cNvSpPr>
          <p:nvPr/>
        </p:nvSpPr>
        <p:spPr>
          <a:xfrm>
            <a:off x="1371600" y="1143000"/>
            <a:ext cx="6477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accent1"/>
              </a:buClr>
              <a:buSzPts val="1400"/>
              <a:buFont typeface="Tahoma"/>
              <a:buNone/>
              <a:defRPr sz="3200" b="1">
                <a:solidFill>
                  <a:schemeClr val="tx1"/>
                </a:solidFill>
                <a:latin typeface="+mj-lt"/>
                <a:ea typeface="Tahoma"/>
                <a:cs typeface="Tahoma"/>
                <a:sym typeface="Tahom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n-US" dirty="0"/>
              <a:t>Remove Valve Cover</a:t>
            </a:r>
          </a:p>
        </p:txBody>
      </p:sp>
      <p:sp>
        <p:nvSpPr>
          <p:cNvPr id="8" name="Google Shape;364;p68"/>
          <p:cNvSpPr txBox="1">
            <a:spLocks/>
          </p:cNvSpPr>
          <p:nvPr/>
        </p:nvSpPr>
        <p:spPr>
          <a:xfrm>
            <a:off x="457200" y="1905000"/>
            <a:ext cx="7239000" cy="10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1775" indent="-231775"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  <a:defRPr sz="240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defRPr>
            </a:lvl1pPr>
            <a:lvl2pPr marL="914400" indent="-381000">
              <a:spcBef>
                <a:spcPts val="480"/>
              </a:spcBef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indent="-342900">
              <a:spcBef>
                <a:spcPts val="360"/>
              </a:spcBef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indent="-342900">
              <a:spcBef>
                <a:spcPts val="360"/>
              </a:spcBef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en-US" dirty="0"/>
              <a:t>Use 8mm socket to remove four screws</a:t>
            </a:r>
          </a:p>
          <a:p>
            <a:r>
              <a:rPr lang="en-US" dirty="0"/>
              <a:t>Cover is also the breather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00400"/>
            <a:ext cx="3877056" cy="3304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96" y="3193420"/>
            <a:ext cx="3956304" cy="329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34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32"/>
          <p:cNvSpPr txBox="1">
            <a:spLocks noGrp="1"/>
          </p:cNvSpPr>
          <p:nvPr>
            <p:ph type="title" idx="4294967295"/>
          </p:nvPr>
        </p:nvSpPr>
        <p:spPr>
          <a:xfrm>
            <a:off x="533400" y="1066800"/>
            <a:ext cx="807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sym typeface="Arial"/>
              </a:rPr>
              <a:t>Remove Push Rods and End Caps</a:t>
            </a:r>
            <a:endParaRPr sz="32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872" name="Google Shape;872;p132"/>
          <p:cNvSpPr txBox="1">
            <a:spLocks noGrp="1"/>
          </p:cNvSpPr>
          <p:nvPr>
            <p:ph type="body" idx="4294967295"/>
          </p:nvPr>
        </p:nvSpPr>
        <p:spPr>
          <a:xfrm>
            <a:off x="381000" y="1752600"/>
            <a:ext cx="41148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Position the piston to TDC on the compression stroke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Turn both rocker arms to the side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Remove push rods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Remove valve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stem end caps</a:t>
            </a:r>
            <a:endParaRPr sz="2400" dirty="0">
              <a:latin typeface="+mn-lt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72183" y="2547159"/>
            <a:ext cx="4028176" cy="36582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56782" y="4312096"/>
            <a:ext cx="2193514" cy="19513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886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39"/>
          <p:cNvSpPr txBox="1">
            <a:spLocks noGrp="1"/>
          </p:cNvSpPr>
          <p:nvPr>
            <p:ph type="title" idx="4294967295"/>
          </p:nvPr>
        </p:nvSpPr>
        <p:spPr>
          <a:xfrm>
            <a:off x="609600" y="11430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Rocker Components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45" name="Google Shape;945;p139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10000"/>
                    </a14:imgEffect>
                  </a14:imgLayer>
                </a14:imgProps>
              </a:ext>
            </a:extLst>
          </a:blip>
          <a:srcRect l="27839" t="13333" r="27165" b="29942"/>
          <a:stretch/>
        </p:blipFill>
        <p:spPr>
          <a:xfrm>
            <a:off x="5555452" y="2309240"/>
            <a:ext cx="3359947" cy="317715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946" name="Google Shape;946;p139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 contrast="-5000"/>
                    </a14:imgEffect>
                  </a14:imgLayer>
                </a14:imgProps>
              </a:ext>
            </a:extLst>
          </a:blip>
          <a:srcRect l="17004" t="25328" r="11995" b="16006"/>
          <a:stretch/>
        </p:blipFill>
        <p:spPr>
          <a:xfrm>
            <a:off x="298449" y="2323574"/>
            <a:ext cx="5102137" cy="316282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Google Shape;947;p139"/>
          <p:cNvSpPr txBox="1"/>
          <p:nvPr/>
        </p:nvSpPr>
        <p:spPr>
          <a:xfrm>
            <a:off x="3200400" y="5619497"/>
            <a:ext cx="198120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Pushrod Cup</a:t>
            </a:r>
            <a:endParaRPr dirty="0"/>
          </a:p>
        </p:txBody>
      </p:sp>
      <p:cxnSp>
        <p:nvCxnSpPr>
          <p:cNvPr id="7" name="Google Shape;948;p139"/>
          <p:cNvCxnSpPr/>
          <p:nvPr/>
        </p:nvCxnSpPr>
        <p:spPr>
          <a:xfrm rot="10800000">
            <a:off x="3657600" y="5070222"/>
            <a:ext cx="0" cy="558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  <p:cxnSp>
        <p:nvCxnSpPr>
          <p:cNvPr id="8" name="Google Shape;949;p139"/>
          <p:cNvCxnSpPr/>
          <p:nvPr/>
        </p:nvCxnSpPr>
        <p:spPr>
          <a:xfrm flipH="1" flipV="1">
            <a:off x="4724399" y="5181600"/>
            <a:ext cx="1" cy="44742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  <p:sp>
        <p:nvSpPr>
          <p:cNvPr id="9" name="Google Shape;950;p139"/>
          <p:cNvSpPr txBox="1"/>
          <p:nvPr/>
        </p:nvSpPr>
        <p:spPr>
          <a:xfrm>
            <a:off x="838201" y="5638800"/>
            <a:ext cx="106680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Caps</a:t>
            </a:r>
            <a:endParaRPr dirty="0"/>
          </a:p>
        </p:txBody>
      </p:sp>
      <p:cxnSp>
        <p:nvCxnSpPr>
          <p:cNvPr id="10" name="Google Shape;951;p139"/>
          <p:cNvCxnSpPr>
            <a:stCxn id="9" idx="0"/>
          </p:cNvCxnSpPr>
          <p:nvPr/>
        </p:nvCxnSpPr>
        <p:spPr>
          <a:xfrm flipH="1" flipV="1">
            <a:off x="838201" y="4648200"/>
            <a:ext cx="533400" cy="990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  <p:cxnSp>
        <p:nvCxnSpPr>
          <p:cNvPr id="11" name="Google Shape;952;p139"/>
          <p:cNvCxnSpPr>
            <a:stCxn id="9" idx="0"/>
          </p:cNvCxnSpPr>
          <p:nvPr/>
        </p:nvCxnSpPr>
        <p:spPr>
          <a:xfrm flipV="1">
            <a:off x="1371601" y="4724400"/>
            <a:ext cx="533399" cy="914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</p:spTree>
    <p:extLst>
      <p:ext uri="{BB962C8B-B14F-4D97-AF65-F5344CB8AC3E}">
        <p14:creationId xmlns:p14="http://schemas.microsoft.com/office/powerpoint/2010/main" val="30319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9"/>
          <p:cNvSpPr txBox="1">
            <a:spLocks noGrp="1"/>
          </p:cNvSpPr>
          <p:nvPr>
            <p:ph type="title" idx="4294967295"/>
          </p:nvPr>
        </p:nvSpPr>
        <p:spPr>
          <a:xfrm>
            <a:off x="685800" y="10668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Systematic Approach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69" name="Google Shape;569;p89"/>
          <p:cNvSpPr txBox="1">
            <a:spLocks noGrp="1"/>
          </p:cNvSpPr>
          <p:nvPr>
            <p:ph type="body" idx="4294967295"/>
          </p:nvPr>
        </p:nvSpPr>
        <p:spPr>
          <a:xfrm>
            <a:off x="762000" y="1828800"/>
            <a:ext cx="74676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marR="0" lvl="0" indent="-231775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+mn-lt"/>
                <a:sym typeface="Tahoma"/>
              </a:rPr>
              <a:t>This is a step-by-step disassembly process </a:t>
            </a:r>
          </a:p>
          <a:p>
            <a:pPr marL="231775" marR="0" lvl="0" indent="-231775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+mn-lt"/>
                <a:sym typeface="Tahoma"/>
              </a:rPr>
              <a:t>It is not a race </a:t>
            </a:r>
          </a:p>
          <a:p>
            <a:pPr marL="231775" marR="0" lvl="0" indent="-231775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+mn-lt"/>
                <a:sym typeface="Tahoma"/>
              </a:rPr>
              <a:t>Take your time when disassembling the engine and listen for direction from the instructor </a:t>
            </a:r>
            <a:endParaRPr sz="2400" dirty="0">
              <a:latin typeface="+mn-lt"/>
            </a:endParaRPr>
          </a:p>
          <a:p>
            <a:pPr marL="231775" marR="0" lvl="0" indent="-231775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+mn-lt"/>
                <a:sym typeface="Tahoma"/>
              </a:rPr>
              <a:t>Lay assemblies in order as they were removed</a:t>
            </a:r>
            <a:endParaRPr sz="2400" dirty="0">
              <a:latin typeface="+mn-lt"/>
            </a:endParaRPr>
          </a:p>
          <a:p>
            <a:pPr marL="231775" marR="0" lvl="0" indent="-231775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+mn-lt"/>
                <a:sym typeface="Tahoma"/>
              </a:rPr>
              <a:t>Keep fasteners with removed assemblies or thread them loosely back in bolt holes</a:t>
            </a:r>
            <a:endParaRPr sz="2400" dirty="0">
              <a:latin typeface="+mn-lt"/>
            </a:endParaRPr>
          </a:p>
          <a:p>
            <a:pPr marL="231775" marR="0" lvl="0" indent="-231775" algn="l" rtl="0"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+mn-lt"/>
                <a:sym typeface="Tahoma"/>
              </a:rPr>
              <a:t>Do not work ahead</a:t>
            </a:r>
            <a:endParaRPr sz="24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10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3"/>
          <p:cNvSpPr txBox="1">
            <a:spLocks noGrp="1"/>
          </p:cNvSpPr>
          <p:nvPr>
            <p:ph type="title" idx="4294967295"/>
          </p:nvPr>
        </p:nvSpPr>
        <p:spPr>
          <a:xfrm>
            <a:off x="12954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Cylinder Head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80" name="Google Shape;880;p133"/>
          <p:cNvSpPr txBox="1">
            <a:spLocks noGrp="1"/>
          </p:cNvSpPr>
          <p:nvPr>
            <p:ph type="body" idx="4294967295"/>
          </p:nvPr>
        </p:nvSpPr>
        <p:spPr>
          <a:xfrm>
            <a:off x="389144" y="1981200"/>
            <a:ext cx="532585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12mm socket – 4 screws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Cylinder head gasket maybe damaged during removal</a:t>
            </a:r>
            <a:endParaRPr sz="24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05200"/>
            <a:ext cx="3880740" cy="2910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8549" y="2716469"/>
            <a:ext cx="4245390" cy="31845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9997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54664" y="1894971"/>
            <a:ext cx="4982723" cy="41863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801" name="Google Shape;2801;p100"/>
          <p:cNvSpPr txBox="1">
            <a:spLocks noGrp="1"/>
          </p:cNvSpPr>
          <p:nvPr>
            <p:ph type="title" idx="4294967295"/>
          </p:nvPr>
        </p:nvSpPr>
        <p:spPr>
          <a:xfrm>
            <a:off x="0" y="1219200"/>
            <a:ext cx="464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Ignition Armature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02" name="Google Shape;2802;p100"/>
          <p:cNvSpPr txBox="1">
            <a:spLocks noGrp="1"/>
          </p:cNvSpPr>
          <p:nvPr>
            <p:ph type="body" idx="4294967295"/>
          </p:nvPr>
        </p:nvSpPr>
        <p:spPr>
          <a:xfrm>
            <a:off x="381000" y="2492375"/>
            <a:ext cx="3505200" cy="268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Note orientation, High Tension lead on top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8mm socket to remove two screws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Detach wire assembly</a:t>
            </a:r>
            <a:endParaRPr sz="2400" dirty="0">
              <a:latin typeface="+mn-lt"/>
              <a:sym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41</a:t>
            </a:fld>
            <a:endParaRPr lang="en-US" dirty="0"/>
          </a:p>
        </p:txBody>
      </p:sp>
      <p:cxnSp>
        <p:nvCxnSpPr>
          <p:cNvPr id="6" name="Google Shape;952;p139"/>
          <p:cNvCxnSpPr/>
          <p:nvPr/>
        </p:nvCxnSpPr>
        <p:spPr>
          <a:xfrm flipV="1">
            <a:off x="3657600" y="2667000"/>
            <a:ext cx="2286000" cy="381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</p:spTree>
    <p:extLst>
      <p:ext uri="{BB962C8B-B14F-4D97-AF65-F5344CB8AC3E}">
        <p14:creationId xmlns:p14="http://schemas.microsoft.com/office/powerpoint/2010/main" val="2622024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p101"/>
          <p:cNvSpPr txBox="1">
            <a:spLocks noGrp="1"/>
          </p:cNvSpPr>
          <p:nvPr>
            <p:ph type="title" idx="4294967295"/>
          </p:nvPr>
        </p:nvSpPr>
        <p:spPr>
          <a:xfrm>
            <a:off x="1676400" y="1143000"/>
            <a:ext cx="6019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Flywheel Nut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12" name="Google Shape;2812;p101"/>
          <p:cNvSpPr txBox="1">
            <a:spLocks noGrp="1"/>
          </p:cNvSpPr>
          <p:nvPr>
            <p:ph type="body" idx="4294967295"/>
          </p:nvPr>
        </p:nvSpPr>
        <p:spPr>
          <a:xfrm>
            <a:off x="304801" y="2057400"/>
            <a:ext cx="2895599" cy="406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Wait for Instructor to demonstrate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21mm deep socket, breaker bar and 19433 strap wrench</a:t>
            </a:r>
            <a:endParaRPr sz="2400" dirty="0">
              <a:latin typeface="+mn-lt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489" y="1981100"/>
            <a:ext cx="5688911" cy="42673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7500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Google Shape;2819;p102"/>
          <p:cNvSpPr txBox="1">
            <a:spLocks noGrp="1"/>
          </p:cNvSpPr>
          <p:nvPr>
            <p:ph type="title" idx="4294967295"/>
          </p:nvPr>
        </p:nvSpPr>
        <p:spPr>
          <a:xfrm>
            <a:off x="12192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Flywheel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20" name="Google Shape;2820;p102"/>
          <p:cNvSpPr txBox="1">
            <a:spLocks noGrp="1"/>
          </p:cNvSpPr>
          <p:nvPr>
            <p:ph type="body" idx="4294967295"/>
          </p:nvPr>
        </p:nvSpPr>
        <p:spPr>
          <a:xfrm>
            <a:off x="228600" y="2362200"/>
            <a:ext cx="30480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Wait for Instructor to demonstrate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8 inch wheel puller or 19203 Flywheel Puller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Replace nut on crankshaft threads leave ¼ in gap</a:t>
            </a:r>
            <a:endParaRPr sz="2400" dirty="0">
              <a:latin typeface="+mn-lt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5089" y="2133600"/>
            <a:ext cx="5750311" cy="3886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3338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9"/>
          <p:cNvSpPr txBox="1">
            <a:spLocks noGrp="1"/>
          </p:cNvSpPr>
          <p:nvPr>
            <p:ph type="title" idx="4294967295"/>
          </p:nvPr>
        </p:nvSpPr>
        <p:spPr>
          <a:xfrm>
            <a:off x="1371600" y="12192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Crankcase Cover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5" name="Google Shape;285;p59"/>
          <p:cNvSpPr txBox="1">
            <a:spLocks noGrp="1"/>
          </p:cNvSpPr>
          <p:nvPr>
            <p:ph type="body" idx="4294967295"/>
          </p:nvPr>
        </p:nvSpPr>
        <p:spPr>
          <a:xfrm>
            <a:off x="304800" y="1981200"/>
            <a:ext cx="40386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10 mm socket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Case cover gasket will probably be damaged during removal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Do not pry off cover – It will come off by hand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Note: Don’t remove Cam Shaft!</a:t>
            </a:r>
            <a:endParaRPr sz="2400" dirty="0">
              <a:latin typeface="+mn-lt"/>
            </a:endParaRPr>
          </a:p>
        </p:txBody>
      </p:sp>
      <p:pic>
        <p:nvPicPr>
          <p:cNvPr id="286" name="Google Shape;286;p59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7001" t="9326" r="5998" b="1340"/>
          <a:stretch/>
        </p:blipFill>
        <p:spPr>
          <a:xfrm>
            <a:off x="4495801" y="2057400"/>
            <a:ext cx="4343400" cy="38100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796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01"/>
          <p:cNvSpPr txBox="1">
            <a:spLocks noGrp="1"/>
          </p:cNvSpPr>
          <p:nvPr>
            <p:ph type="title" idx="4294967295"/>
          </p:nvPr>
        </p:nvSpPr>
        <p:spPr>
          <a:xfrm>
            <a:off x="1371600" y="10668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Inspect Camshaft Gear 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6" name="Google Shape;656;p101"/>
          <p:cNvSpPr txBox="1">
            <a:spLocks noGrp="1"/>
          </p:cNvSpPr>
          <p:nvPr>
            <p:ph type="body" idx="4294967295"/>
          </p:nvPr>
        </p:nvSpPr>
        <p:spPr>
          <a:xfrm>
            <a:off x="381000" y="1905000"/>
            <a:ext cx="46482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Remove shim from crankshaft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Timing marks of cam gear and crankshaft gear should align</a:t>
            </a:r>
            <a:endParaRPr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93371" y="2428169"/>
            <a:ext cx="4462193" cy="3657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4" r="11865"/>
          <a:stretch/>
        </p:blipFill>
        <p:spPr>
          <a:xfrm rot="5400000">
            <a:off x="1487155" y="3536696"/>
            <a:ext cx="3052690" cy="2826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058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2"/>
          <p:cNvSpPr txBox="1">
            <a:spLocks noGrp="1"/>
          </p:cNvSpPr>
          <p:nvPr>
            <p:ph type="title" idx="4294967295"/>
          </p:nvPr>
        </p:nvSpPr>
        <p:spPr>
          <a:xfrm>
            <a:off x="14478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Cam Gear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65" name="Google Shape;665;p102"/>
          <p:cNvSpPr txBox="1">
            <a:spLocks noGrp="1"/>
          </p:cNvSpPr>
          <p:nvPr>
            <p:ph type="body" idx="4294967295"/>
          </p:nvPr>
        </p:nvSpPr>
        <p:spPr>
          <a:xfrm>
            <a:off x="304800" y="1981200"/>
            <a:ext cx="5638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Remove camshaft by hand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Note compression release on cam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00400"/>
            <a:ext cx="3529584" cy="3176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5867"/>
            <a:ext cx="2864883" cy="407179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46</a:t>
            </a:fld>
            <a:endParaRPr lang="en-US" dirty="0"/>
          </a:p>
        </p:txBody>
      </p:sp>
      <p:cxnSp>
        <p:nvCxnSpPr>
          <p:cNvPr id="7" name="Google Shape;356;p67"/>
          <p:cNvCxnSpPr/>
          <p:nvPr/>
        </p:nvCxnSpPr>
        <p:spPr>
          <a:xfrm flipH="1">
            <a:off x="4343400" y="2971800"/>
            <a:ext cx="990600" cy="167640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233613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2"/>
          <p:cNvSpPr txBox="1">
            <a:spLocks noGrp="1"/>
          </p:cNvSpPr>
          <p:nvPr>
            <p:ph type="title" idx="4294967295"/>
          </p:nvPr>
        </p:nvSpPr>
        <p:spPr>
          <a:xfrm>
            <a:off x="14478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Tappets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65" name="Google Shape;665;p102"/>
          <p:cNvSpPr txBox="1">
            <a:spLocks noGrp="1"/>
          </p:cNvSpPr>
          <p:nvPr>
            <p:ph type="body" idx="4294967295"/>
          </p:nvPr>
        </p:nvSpPr>
        <p:spPr>
          <a:xfrm>
            <a:off x="304800" y="1981200"/>
            <a:ext cx="44196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Remove tappets by hand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Tappets ride on the lobe of the cam shaft and force the pushrods upward</a:t>
            </a:r>
            <a:endParaRPr sz="2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8" r="9509"/>
          <a:stretch/>
        </p:blipFill>
        <p:spPr>
          <a:xfrm rot="5400000">
            <a:off x="2634762" y="3930162"/>
            <a:ext cx="2426677" cy="22097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93015" y="2426016"/>
            <a:ext cx="4368169" cy="3276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8" name="Google Shape;356;p67"/>
          <p:cNvCxnSpPr/>
          <p:nvPr/>
        </p:nvCxnSpPr>
        <p:spPr>
          <a:xfrm>
            <a:off x="4114800" y="2314902"/>
            <a:ext cx="2840502" cy="825306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sp>
        <p:nvSpPr>
          <p:cNvPr id="13" name="Oval 12"/>
          <p:cNvSpPr/>
          <p:nvPr/>
        </p:nvSpPr>
        <p:spPr>
          <a:xfrm>
            <a:off x="6955302" y="2743200"/>
            <a:ext cx="1447800" cy="99060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4942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3"/>
          <p:cNvSpPr txBox="1">
            <a:spLocks noGrp="1"/>
          </p:cNvSpPr>
          <p:nvPr>
            <p:ph type="title" idx="4294967295"/>
          </p:nvPr>
        </p:nvSpPr>
        <p:spPr>
          <a:xfrm>
            <a:off x="152400" y="1219200"/>
            <a:ext cx="5486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Piston Connecting Rod Assembly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74" name="Google Shape;674;p103"/>
          <p:cNvSpPr txBox="1">
            <a:spLocks noGrp="1"/>
          </p:cNvSpPr>
          <p:nvPr>
            <p:ph type="body" idx="4294967295"/>
          </p:nvPr>
        </p:nvSpPr>
        <p:spPr>
          <a:xfrm>
            <a:off x="381000" y="2286000"/>
            <a:ext cx="45720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10 mm socket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Piston and rod have alignment marks called “match marks”</a:t>
            </a:r>
            <a:endParaRPr sz="2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0" t="9495" b="8233"/>
          <a:stretch/>
        </p:blipFill>
        <p:spPr>
          <a:xfrm rot="5400000">
            <a:off x="4828992" y="2206507"/>
            <a:ext cx="5050960" cy="33047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0" t="23590" r="28715" b="37159"/>
          <a:stretch/>
        </p:blipFill>
        <p:spPr>
          <a:xfrm rot="5400000">
            <a:off x="1719887" y="3379652"/>
            <a:ext cx="2749061" cy="35980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1524000" y="4800600"/>
            <a:ext cx="533400" cy="838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114800" y="4800600"/>
            <a:ext cx="533400" cy="838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33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4"/>
          <p:cNvSpPr txBox="1">
            <a:spLocks noGrp="1"/>
          </p:cNvSpPr>
          <p:nvPr>
            <p:ph type="title" idx="4294967295"/>
          </p:nvPr>
        </p:nvSpPr>
        <p:spPr>
          <a:xfrm>
            <a:off x="13716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Crankshaft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85" name="Google Shape;685;p104"/>
          <p:cNvSpPr txBox="1">
            <a:spLocks noGrp="1"/>
          </p:cNvSpPr>
          <p:nvPr>
            <p:ph type="body" idx="4294967295"/>
          </p:nvPr>
        </p:nvSpPr>
        <p:spPr>
          <a:xfrm>
            <a:off x="304800" y="1981200"/>
            <a:ext cx="3200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Slide out crankshaft by hand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caution not to scratch bearing surface in crankcase</a:t>
            </a:r>
            <a:endParaRPr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18" r="3980" b="5137"/>
          <a:stretch/>
        </p:blipFill>
        <p:spPr>
          <a:xfrm>
            <a:off x="3352800" y="2514600"/>
            <a:ext cx="5495606" cy="381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02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0"/>
          <p:cNvSpPr txBox="1">
            <a:spLocks noGrp="1"/>
          </p:cNvSpPr>
          <p:nvPr>
            <p:ph type="title" idx="4294967295"/>
          </p:nvPr>
        </p:nvSpPr>
        <p:spPr>
          <a:xfrm>
            <a:off x="609600" y="1143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Let’s Begin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76" name="Google Shape;576;p90"/>
          <p:cNvSpPr txBox="1">
            <a:spLocks noGrp="1"/>
          </p:cNvSpPr>
          <p:nvPr>
            <p:ph type="body" idx="4294967295"/>
          </p:nvPr>
        </p:nvSpPr>
        <p:spPr>
          <a:xfrm>
            <a:off x="609600" y="1905000"/>
            <a:ext cx="46482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Close fuel shut-off valve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Disconnect spark plug lead from spark plug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Move ignition switch into the stop position</a:t>
            </a:r>
            <a:endParaRPr sz="24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847995"/>
            <a:ext cx="304756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7664" y="4382858"/>
            <a:ext cx="3018696" cy="21765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14" y="4363663"/>
            <a:ext cx="2971371" cy="2228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1090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05"/>
          <p:cNvSpPr txBox="1">
            <a:spLocks noGrp="1"/>
          </p:cNvSpPr>
          <p:nvPr>
            <p:ph type="title" idx="4294967295"/>
          </p:nvPr>
        </p:nvSpPr>
        <p:spPr>
          <a:xfrm>
            <a:off x="0" y="1143000"/>
            <a:ext cx="367166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Discuss Crankcase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93" name="Google Shape;693;p105"/>
          <p:cNvSpPr txBox="1">
            <a:spLocks noGrp="1"/>
          </p:cNvSpPr>
          <p:nvPr>
            <p:ph type="body" idx="4294967295"/>
          </p:nvPr>
        </p:nvSpPr>
        <p:spPr>
          <a:xfrm>
            <a:off x="457200" y="2362200"/>
            <a:ext cx="33528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Wipe up any remaining oil in case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Clean all gasket surfaces with gasket scraper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Note governor gear and shaft and low oil sensor</a:t>
            </a:r>
            <a:endParaRPr sz="2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01" r="13649"/>
          <a:stretch/>
        </p:blipFill>
        <p:spPr>
          <a:xfrm rot="5400000">
            <a:off x="3735193" y="1446408"/>
            <a:ext cx="5292934" cy="49909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33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9"/>
          <p:cNvSpPr txBox="1">
            <a:spLocks noGrp="1"/>
          </p:cNvSpPr>
          <p:nvPr>
            <p:ph type="title" idx="4294967295"/>
          </p:nvPr>
        </p:nvSpPr>
        <p:spPr>
          <a:xfrm>
            <a:off x="381000" y="13716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Reassembly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48" name="Google Shape;548;p89"/>
          <p:cNvSpPr txBox="1">
            <a:spLocks noGrp="1"/>
          </p:cNvSpPr>
          <p:nvPr>
            <p:ph type="body" idx="4294967295"/>
          </p:nvPr>
        </p:nvSpPr>
        <p:spPr>
          <a:xfrm>
            <a:off x="533400" y="2057400"/>
            <a:ext cx="72390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This is a step-by-step reassembly process.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It is not a race  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Take your time when assembling the engine and listen for direction from the instructor 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Do not work ahead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Fasteners will be torqued to the proper value located in the back of the 130G00 Repair Manual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Special procedures will be explained </a:t>
            </a:r>
            <a:endParaRPr sz="24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6458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1"/>
          <p:cNvSpPr txBox="1">
            <a:spLocks noGrp="1"/>
          </p:cNvSpPr>
          <p:nvPr>
            <p:ph type="title" idx="4294967295"/>
          </p:nvPr>
        </p:nvSpPr>
        <p:spPr>
          <a:xfrm>
            <a:off x="11430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Crankshaft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4" name="Google Shape;444;p71"/>
          <p:cNvSpPr txBox="1">
            <a:spLocks noGrp="1"/>
          </p:cNvSpPr>
          <p:nvPr>
            <p:ph type="body" idx="4294967295"/>
          </p:nvPr>
        </p:nvSpPr>
        <p:spPr>
          <a:xfrm>
            <a:off x="381000" y="1905000"/>
            <a:ext cx="3200400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Install crankshaft by hand into cylinder block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Be careful not to damage bearing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Position crankpin at 7 o’clock</a:t>
            </a:r>
            <a:endParaRPr sz="2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5" b="4002"/>
          <a:stretch/>
        </p:blipFill>
        <p:spPr>
          <a:xfrm rot="5400000">
            <a:off x="4077645" y="2170754"/>
            <a:ext cx="4570107" cy="4038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154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2"/>
          <p:cNvSpPr txBox="1">
            <a:spLocks noGrp="1"/>
          </p:cNvSpPr>
          <p:nvPr>
            <p:ph type="title" idx="4294967295"/>
          </p:nvPr>
        </p:nvSpPr>
        <p:spPr>
          <a:xfrm>
            <a:off x="1295400" y="10668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Piston Assembly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2" name="Google Shape;452;p72"/>
          <p:cNvSpPr txBox="1">
            <a:spLocks noGrp="1"/>
          </p:cNvSpPr>
          <p:nvPr>
            <p:ph type="body" idx="4294967295"/>
          </p:nvPr>
        </p:nvSpPr>
        <p:spPr>
          <a:xfrm>
            <a:off x="381000" y="1828800"/>
            <a:ext cx="4343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19070 ring compressor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Coat piston assembly and cylinder bore with oil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Check orientation marks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b="1" dirty="0">
                <a:latin typeface="+mn-lt"/>
              </a:rPr>
              <a:t>DO NOT HAMMER </a:t>
            </a:r>
            <a:r>
              <a:rPr lang="en-US" sz="2400" dirty="0">
                <a:latin typeface="+mn-lt"/>
              </a:rPr>
              <a:t>or force piston assembly into block</a:t>
            </a:r>
            <a:endParaRPr sz="2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0568" y="2303169"/>
            <a:ext cx="4856877" cy="36431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206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 idx="4294967295"/>
          </p:nvPr>
        </p:nvSpPr>
        <p:spPr>
          <a:xfrm>
            <a:off x="13716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Attach Rod to Crankshaft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4294967295"/>
          </p:nvPr>
        </p:nvSpPr>
        <p:spPr>
          <a:xfrm>
            <a:off x="457200" y="2057400"/>
            <a:ext cx="38862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10 mm socket 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Lubricate crankshaft journal with oil</a:t>
            </a:r>
            <a:endParaRPr lang="en-US"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Make sure match marks align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Rotate crankshaft and check for free movement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9159" r="9749" b="1921"/>
          <a:stretch/>
        </p:blipFill>
        <p:spPr>
          <a:xfrm rot="5400000">
            <a:off x="4253179" y="2147623"/>
            <a:ext cx="4867771" cy="40777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06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2"/>
          <p:cNvSpPr txBox="1">
            <a:spLocks noGrp="1"/>
          </p:cNvSpPr>
          <p:nvPr>
            <p:ph type="title" idx="4294967295"/>
          </p:nvPr>
        </p:nvSpPr>
        <p:spPr>
          <a:xfrm>
            <a:off x="14478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Tappets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65" name="Google Shape;665;p102"/>
          <p:cNvSpPr txBox="1">
            <a:spLocks noGrp="1"/>
          </p:cNvSpPr>
          <p:nvPr>
            <p:ph type="body" idx="4294967295"/>
          </p:nvPr>
        </p:nvSpPr>
        <p:spPr>
          <a:xfrm>
            <a:off x="304800" y="2057400"/>
            <a:ext cx="4419600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Place tappets in by hand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Tilting the engine will prevent tappet from sliding out and in the way of the camshaft</a:t>
            </a:r>
            <a:endParaRPr sz="2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54" r="18177"/>
          <a:stretch/>
        </p:blipFill>
        <p:spPr>
          <a:xfrm rot="5400000">
            <a:off x="2883744" y="3923774"/>
            <a:ext cx="1928712" cy="22097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93015" y="2426016"/>
            <a:ext cx="4368169" cy="3276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8" name="Google Shape;356;p67"/>
          <p:cNvCxnSpPr/>
          <p:nvPr/>
        </p:nvCxnSpPr>
        <p:spPr>
          <a:xfrm>
            <a:off x="4114800" y="2298894"/>
            <a:ext cx="2840502" cy="825306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sp>
        <p:nvSpPr>
          <p:cNvPr id="13" name="Oval 12"/>
          <p:cNvSpPr/>
          <p:nvPr/>
        </p:nvSpPr>
        <p:spPr>
          <a:xfrm>
            <a:off x="6955302" y="2743200"/>
            <a:ext cx="1447800" cy="99060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2663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01"/>
          <p:cNvSpPr txBox="1">
            <a:spLocks noGrp="1"/>
          </p:cNvSpPr>
          <p:nvPr>
            <p:ph type="title" idx="4294967295"/>
          </p:nvPr>
        </p:nvSpPr>
        <p:spPr>
          <a:xfrm>
            <a:off x="1371600" y="10668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Camshaft Gear 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6" name="Google Shape;656;p101"/>
          <p:cNvSpPr txBox="1">
            <a:spLocks noGrp="1"/>
          </p:cNvSpPr>
          <p:nvPr>
            <p:ph type="body" idx="4294967295"/>
          </p:nvPr>
        </p:nvSpPr>
        <p:spPr>
          <a:xfrm>
            <a:off x="381000" y="1905000"/>
            <a:ext cx="46482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Timing marks of cam gear and crankshaft gear should align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Replace shim on crankshaft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93371" y="2428169"/>
            <a:ext cx="4462193" cy="3657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4" r="11865"/>
          <a:stretch/>
        </p:blipFill>
        <p:spPr>
          <a:xfrm rot="5400000">
            <a:off x="1487155" y="3536696"/>
            <a:ext cx="3052690" cy="2826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769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33600"/>
            <a:ext cx="4995428" cy="43850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20" name="Google Shape;620;p98"/>
          <p:cNvSpPr txBox="1">
            <a:spLocks noGrp="1"/>
          </p:cNvSpPr>
          <p:nvPr>
            <p:ph type="title" idx="4294967295"/>
          </p:nvPr>
        </p:nvSpPr>
        <p:spPr>
          <a:xfrm>
            <a:off x="1905000" y="1143000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Case Cover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21" name="Google Shape;621;p98"/>
          <p:cNvSpPr txBox="1">
            <a:spLocks noGrp="1"/>
          </p:cNvSpPr>
          <p:nvPr>
            <p:ph type="body" idx="4294967295"/>
          </p:nvPr>
        </p:nvSpPr>
        <p:spPr>
          <a:xfrm>
            <a:off x="457200" y="2402532"/>
            <a:ext cx="3505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Lubricate cover bearing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10mm socket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Tighten down cover screws in the sequence shown</a:t>
            </a:r>
            <a:endParaRPr sz="2400" dirty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96200" y="4059195"/>
            <a:ext cx="381000" cy="461700"/>
            <a:chOff x="7848600" y="4059195"/>
            <a:chExt cx="381000" cy="461700"/>
          </a:xfrm>
        </p:grpSpPr>
        <p:sp>
          <p:nvSpPr>
            <p:cNvPr id="629" name="Google Shape;629;p98"/>
            <p:cNvSpPr/>
            <p:nvPr/>
          </p:nvSpPr>
          <p:spPr>
            <a:xfrm>
              <a:off x="7848600" y="4097295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98"/>
            <p:cNvSpPr txBox="1"/>
            <p:nvPr/>
          </p:nvSpPr>
          <p:spPr>
            <a:xfrm>
              <a:off x="7848600" y="4059195"/>
              <a:ext cx="304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1</a:t>
              </a:r>
              <a:endParaRPr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2000" y="4287795"/>
            <a:ext cx="381000" cy="461700"/>
            <a:chOff x="5257800" y="4287795"/>
            <a:chExt cx="381000" cy="461700"/>
          </a:xfrm>
        </p:grpSpPr>
        <p:sp>
          <p:nvSpPr>
            <p:cNvPr id="627" name="Google Shape;627;p98"/>
            <p:cNvSpPr/>
            <p:nvPr/>
          </p:nvSpPr>
          <p:spPr>
            <a:xfrm>
              <a:off x="5257800" y="4328127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98"/>
            <p:cNvSpPr txBox="1"/>
            <p:nvPr/>
          </p:nvSpPr>
          <p:spPr>
            <a:xfrm>
              <a:off x="5276850" y="4287795"/>
              <a:ext cx="266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2</a:t>
              </a:r>
              <a:endParaRPr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67600" y="5486400"/>
            <a:ext cx="405712" cy="461700"/>
            <a:chOff x="7620000" y="5354595"/>
            <a:chExt cx="405712" cy="461700"/>
          </a:xfrm>
        </p:grpSpPr>
        <p:sp>
          <p:nvSpPr>
            <p:cNvPr id="628" name="Google Shape;628;p98"/>
            <p:cNvSpPr/>
            <p:nvPr/>
          </p:nvSpPr>
          <p:spPr>
            <a:xfrm>
              <a:off x="7620000" y="5394927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98"/>
            <p:cNvSpPr txBox="1"/>
            <p:nvPr/>
          </p:nvSpPr>
          <p:spPr>
            <a:xfrm>
              <a:off x="7644712" y="5354595"/>
              <a:ext cx="381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3</a:t>
              </a:r>
              <a:endParaRPr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72000" y="2667000"/>
            <a:ext cx="381000" cy="461700"/>
            <a:chOff x="4495800" y="2819400"/>
            <a:chExt cx="381000" cy="461700"/>
          </a:xfrm>
        </p:grpSpPr>
        <p:sp>
          <p:nvSpPr>
            <p:cNvPr id="624" name="Google Shape;624;p98"/>
            <p:cNvSpPr/>
            <p:nvPr/>
          </p:nvSpPr>
          <p:spPr>
            <a:xfrm>
              <a:off x="4495800" y="2864710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98"/>
            <p:cNvSpPr txBox="1"/>
            <p:nvPr/>
          </p:nvSpPr>
          <p:spPr>
            <a:xfrm>
              <a:off x="4501978" y="2819400"/>
              <a:ext cx="266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4</a:t>
              </a:r>
              <a:endParaRPr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05400" y="5786700"/>
            <a:ext cx="381000" cy="461700"/>
            <a:chOff x="5715000" y="5558483"/>
            <a:chExt cx="381000" cy="461700"/>
          </a:xfrm>
        </p:grpSpPr>
        <p:sp>
          <p:nvSpPr>
            <p:cNvPr id="626" name="Google Shape;626;p98"/>
            <p:cNvSpPr/>
            <p:nvPr/>
          </p:nvSpPr>
          <p:spPr>
            <a:xfrm>
              <a:off x="5715000" y="5592720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98"/>
            <p:cNvSpPr txBox="1"/>
            <p:nvPr/>
          </p:nvSpPr>
          <p:spPr>
            <a:xfrm>
              <a:off x="5731219" y="5558483"/>
              <a:ext cx="304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5</a:t>
              </a:r>
              <a:endParaRPr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58000" y="2784010"/>
            <a:ext cx="381000" cy="461700"/>
            <a:chOff x="7086600" y="3057917"/>
            <a:chExt cx="381000" cy="461700"/>
          </a:xfrm>
        </p:grpSpPr>
        <p:sp>
          <p:nvSpPr>
            <p:cNvPr id="625" name="Google Shape;625;p98"/>
            <p:cNvSpPr/>
            <p:nvPr/>
          </p:nvSpPr>
          <p:spPr>
            <a:xfrm>
              <a:off x="7086600" y="3104427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98"/>
            <p:cNvSpPr txBox="1"/>
            <p:nvPr/>
          </p:nvSpPr>
          <p:spPr>
            <a:xfrm>
              <a:off x="7111312" y="3057917"/>
              <a:ext cx="285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6</a:t>
              </a:r>
              <a:endParaRPr b="1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64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8" r="4647"/>
          <a:stretch/>
        </p:blipFill>
        <p:spPr>
          <a:xfrm rot="5400000">
            <a:off x="4263709" y="2130110"/>
            <a:ext cx="4648201" cy="41979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96" name="Google Shape;496;p76"/>
          <p:cNvSpPr txBox="1">
            <a:spLocks noGrp="1"/>
          </p:cNvSpPr>
          <p:nvPr>
            <p:ph type="title" idx="4294967295"/>
          </p:nvPr>
        </p:nvSpPr>
        <p:spPr>
          <a:xfrm>
            <a:off x="0" y="1143000"/>
            <a:ext cx="8686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Dowel Pins and  Head Gasket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97" name="Google Shape;497;p76"/>
          <p:cNvSpPr txBox="1">
            <a:spLocks noGrp="1"/>
          </p:cNvSpPr>
          <p:nvPr>
            <p:ph type="body" idx="4294967295"/>
          </p:nvPr>
        </p:nvSpPr>
        <p:spPr>
          <a:xfrm>
            <a:off x="457200" y="2362200"/>
            <a:ext cx="37338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Note two dowel pin locations and install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/>
              <a:t>Place gasket over pins so the it lines up with cylinder</a:t>
            </a:r>
            <a:endParaRPr sz="2400" dirty="0">
              <a:latin typeface="+mn-lt"/>
            </a:endParaRPr>
          </a:p>
        </p:txBody>
      </p:sp>
      <p:cxnSp>
        <p:nvCxnSpPr>
          <p:cNvPr id="499" name="Google Shape;499;p76"/>
          <p:cNvCxnSpPr/>
          <p:nvPr/>
        </p:nvCxnSpPr>
        <p:spPr>
          <a:xfrm>
            <a:off x="3781416" y="3244840"/>
            <a:ext cx="3594104" cy="207963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cxnSp>
        <p:nvCxnSpPr>
          <p:cNvPr id="500" name="Google Shape;500;p76"/>
          <p:cNvCxnSpPr/>
          <p:nvPr/>
        </p:nvCxnSpPr>
        <p:spPr>
          <a:xfrm>
            <a:off x="3781416" y="3244840"/>
            <a:ext cx="1447800" cy="1905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721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37"/>
          <p:cNvSpPr txBox="1">
            <a:spLocks noGrp="1"/>
          </p:cNvSpPr>
          <p:nvPr>
            <p:ph type="title" idx="4294967295"/>
          </p:nvPr>
        </p:nvSpPr>
        <p:spPr>
          <a:xfrm>
            <a:off x="381000" y="1121863"/>
            <a:ext cx="8382000" cy="70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Cylinder Head and Pushrods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17" name="Google Shape;917;p137"/>
          <p:cNvSpPr txBox="1">
            <a:spLocks noGrp="1"/>
          </p:cNvSpPr>
          <p:nvPr>
            <p:ph type="body" idx="4294967295"/>
          </p:nvPr>
        </p:nvSpPr>
        <p:spPr>
          <a:xfrm>
            <a:off x="457200" y="2133600"/>
            <a:ext cx="42672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buSzPct val="90000"/>
              <a:buFont typeface="Tahoma"/>
            </a:pPr>
            <a:r>
              <a:rPr lang="en-US" sz="2400" dirty="0">
                <a:latin typeface="+mn-lt"/>
              </a:rPr>
              <a:t>Use a 12mm socket</a:t>
            </a:r>
          </a:p>
          <a:p>
            <a:pPr marL="690563" lvl="1" indent="-346075"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Use a “Step Torqueing” procedure</a:t>
            </a:r>
            <a:endParaRPr dirty="0"/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  <a:buChar char="•"/>
            </a:pPr>
            <a:r>
              <a:rPr lang="en-US" sz="2400" dirty="0">
                <a:latin typeface="+mn-lt"/>
              </a:rPr>
              <a:t>Tighten down cover screws in the sequence shown</a:t>
            </a:r>
          </a:p>
          <a:p>
            <a:pPr marL="231775" indent="-231775">
              <a:spcBef>
                <a:spcPts val="0"/>
              </a:spcBef>
              <a:buSzPct val="90000"/>
              <a:buFont typeface="Tahoma"/>
            </a:pPr>
            <a:r>
              <a:rPr lang="en-US" sz="2400" dirty="0">
                <a:latin typeface="+mn-lt"/>
              </a:rPr>
              <a:t>Install push rods in slots</a:t>
            </a:r>
          </a:p>
          <a:p>
            <a:pPr marL="690563" lvl="1" indent="-346075"/>
            <a:r>
              <a:rPr lang="en-US" dirty="0"/>
              <a:t>Insure that rod ends rest in recess of tappets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9961" y="2540753"/>
            <a:ext cx="4647528" cy="34861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229600" y="2057400"/>
            <a:ext cx="381000" cy="461700"/>
            <a:chOff x="7848600" y="4059195"/>
            <a:chExt cx="381000" cy="461700"/>
          </a:xfrm>
        </p:grpSpPr>
        <p:sp>
          <p:nvSpPr>
            <p:cNvPr id="7" name="Google Shape;629;p98"/>
            <p:cNvSpPr/>
            <p:nvPr/>
          </p:nvSpPr>
          <p:spPr>
            <a:xfrm>
              <a:off x="7848600" y="4097295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630;p98"/>
            <p:cNvSpPr txBox="1"/>
            <p:nvPr/>
          </p:nvSpPr>
          <p:spPr>
            <a:xfrm>
              <a:off x="7848600" y="4059195"/>
              <a:ext cx="304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1</a:t>
              </a:r>
              <a:endParaRPr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81600" y="4648200"/>
            <a:ext cx="381000" cy="461700"/>
            <a:chOff x="5257800" y="4287795"/>
            <a:chExt cx="381000" cy="461700"/>
          </a:xfrm>
        </p:grpSpPr>
        <p:sp>
          <p:nvSpPr>
            <p:cNvPr id="10" name="Google Shape;627;p98"/>
            <p:cNvSpPr/>
            <p:nvPr/>
          </p:nvSpPr>
          <p:spPr>
            <a:xfrm>
              <a:off x="5257800" y="4328127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631;p98"/>
            <p:cNvSpPr txBox="1"/>
            <p:nvPr/>
          </p:nvSpPr>
          <p:spPr>
            <a:xfrm>
              <a:off x="5276850" y="4287795"/>
              <a:ext cx="266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2</a:t>
              </a:r>
              <a:endParaRPr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29394" y="2028535"/>
            <a:ext cx="405712" cy="461700"/>
            <a:chOff x="7620000" y="5354595"/>
            <a:chExt cx="405712" cy="461700"/>
          </a:xfrm>
        </p:grpSpPr>
        <p:sp>
          <p:nvSpPr>
            <p:cNvPr id="13" name="Google Shape;628;p98"/>
            <p:cNvSpPr/>
            <p:nvPr/>
          </p:nvSpPr>
          <p:spPr>
            <a:xfrm>
              <a:off x="7620000" y="5394927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632;p98"/>
            <p:cNvSpPr txBox="1"/>
            <p:nvPr/>
          </p:nvSpPr>
          <p:spPr>
            <a:xfrm>
              <a:off x="7644712" y="5354595"/>
              <a:ext cx="381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3</a:t>
              </a:r>
              <a:endParaRPr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05800" y="4648200"/>
            <a:ext cx="381000" cy="461700"/>
            <a:chOff x="4495800" y="2819400"/>
            <a:chExt cx="381000" cy="461700"/>
          </a:xfrm>
        </p:grpSpPr>
        <p:sp>
          <p:nvSpPr>
            <p:cNvPr id="16" name="Google Shape;624;p98"/>
            <p:cNvSpPr/>
            <p:nvPr/>
          </p:nvSpPr>
          <p:spPr>
            <a:xfrm>
              <a:off x="4495800" y="2864710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633;p98"/>
            <p:cNvSpPr txBox="1"/>
            <p:nvPr/>
          </p:nvSpPr>
          <p:spPr>
            <a:xfrm>
              <a:off x="4501978" y="2819400"/>
              <a:ext cx="266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4</a:t>
              </a:r>
              <a:endParaRPr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58108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1"/>
          <p:cNvSpPr txBox="1">
            <a:spLocks noGrp="1"/>
          </p:cNvSpPr>
          <p:nvPr>
            <p:ph type="title" idx="4294967295"/>
          </p:nvPr>
        </p:nvSpPr>
        <p:spPr>
          <a:xfrm>
            <a:off x="914400" y="106680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Air Cleaner Cover and Filter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83" name="Google Shape;583;p91"/>
          <p:cNvSpPr txBox="1">
            <a:spLocks noGrp="1"/>
          </p:cNvSpPr>
          <p:nvPr>
            <p:ph type="body" idx="4294967295"/>
          </p:nvPr>
        </p:nvSpPr>
        <p:spPr>
          <a:xfrm>
            <a:off x="381000" y="1676399"/>
            <a:ext cx="4267200" cy="281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Inspect paper filter for tears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Foam pre-cleaner washable if equipped, replace if necessary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Rubber washer located under filter</a:t>
            </a:r>
            <a:endParaRPr sz="2400" dirty="0">
              <a:latin typeface="+mn-lt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14" r="3992" b="3952"/>
          <a:stretch/>
        </p:blipFill>
        <p:spPr bwMode="auto">
          <a:xfrm>
            <a:off x="4953000" y="1752599"/>
            <a:ext cx="3505200" cy="23204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2968"/>
          <a:stretch/>
        </p:blipFill>
        <p:spPr bwMode="auto">
          <a:xfrm>
            <a:off x="228599" y="4496015"/>
            <a:ext cx="2762897" cy="2203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2" r="18292" b="10464"/>
          <a:stretch/>
        </p:blipFill>
        <p:spPr bwMode="auto">
          <a:xfrm>
            <a:off x="3124200" y="4495801"/>
            <a:ext cx="2870118" cy="22015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7143" y="4495800"/>
            <a:ext cx="2935006" cy="22015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8477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38"/>
          <p:cNvSpPr txBox="1">
            <a:spLocks noGrp="1"/>
          </p:cNvSpPr>
          <p:nvPr>
            <p:ph type="title" idx="4294967295"/>
          </p:nvPr>
        </p:nvSpPr>
        <p:spPr>
          <a:xfrm>
            <a:off x="1828800" y="1104900"/>
            <a:ext cx="5486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Level Pushrods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30" name="Google Shape;930;p138"/>
          <p:cNvSpPr txBox="1">
            <a:spLocks noGrp="1"/>
          </p:cNvSpPr>
          <p:nvPr>
            <p:ph type="body" idx="4294967295"/>
          </p:nvPr>
        </p:nvSpPr>
        <p:spPr>
          <a:xfrm>
            <a:off x="685800" y="1752600"/>
            <a:ext cx="798429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90000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Rotate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 pitchFamily="34" charset="0"/>
                <a:cs typeface="Arial" pitchFamily="34" charset="0"/>
                <a:sym typeface="Tahoma"/>
              </a:rPr>
              <a:t>engine until pushrods are level</a:t>
            </a:r>
            <a:endParaRPr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3" name="Google Shape;933;p138"/>
          <p:cNvSpPr txBox="1"/>
          <p:nvPr/>
        </p:nvSpPr>
        <p:spPr>
          <a:xfrm>
            <a:off x="2438400" y="6172200"/>
            <a:ext cx="10668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+mj-lt"/>
                <a:ea typeface="Tahoma"/>
                <a:cs typeface="Tahoma"/>
                <a:sym typeface="Tahoma"/>
              </a:rPr>
              <a:t>Level</a:t>
            </a:r>
            <a:endParaRPr sz="1200" dirty="0">
              <a:latin typeface="+mj-lt"/>
            </a:endParaRPr>
          </a:p>
        </p:txBody>
      </p:sp>
      <p:sp>
        <p:nvSpPr>
          <p:cNvPr id="934" name="Google Shape;934;p138"/>
          <p:cNvSpPr txBox="1"/>
          <p:nvPr/>
        </p:nvSpPr>
        <p:spPr>
          <a:xfrm>
            <a:off x="5943600" y="6172200"/>
            <a:ext cx="1905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+mj-lt"/>
                <a:ea typeface="Tahoma"/>
                <a:cs typeface="Tahoma"/>
                <a:sym typeface="Tahoma"/>
              </a:rPr>
              <a:t>Not Level</a:t>
            </a:r>
            <a:endParaRPr sz="12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60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19200" y="2286619"/>
            <a:ext cx="3276600" cy="3809381"/>
            <a:chOff x="1219200" y="2286619"/>
            <a:chExt cx="3276600" cy="38093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2" t="2985" r="13299" b="3789"/>
            <a:stretch/>
          </p:blipFill>
          <p:spPr>
            <a:xfrm rot="5400000">
              <a:off x="952809" y="2553010"/>
              <a:ext cx="3809381" cy="32766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8" name="Straight Connector 7"/>
            <p:cNvCxnSpPr/>
            <p:nvPr/>
          </p:nvCxnSpPr>
          <p:spPr>
            <a:xfrm>
              <a:off x="1598926" y="5273752"/>
              <a:ext cx="2667000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lgDash"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180326" y="2232298"/>
            <a:ext cx="3183698" cy="3787502"/>
            <a:chOff x="5180326" y="2232298"/>
            <a:chExt cx="3183698" cy="37875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9" r="8178" b="5226"/>
            <a:stretch/>
          </p:blipFill>
          <p:spPr>
            <a:xfrm rot="5400000">
              <a:off x="4878424" y="2534200"/>
              <a:ext cx="3787502" cy="31836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6141177" y="5194203"/>
              <a:ext cx="2010949" cy="0"/>
            </a:xfrm>
            <a:prstGeom prst="line">
              <a:avLst/>
            </a:prstGeom>
            <a:ln w="50800">
              <a:solidFill>
                <a:srgbClr val="C00000"/>
              </a:solidFill>
              <a:prstDash val="lgDash"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27360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39"/>
          <p:cNvSpPr txBox="1">
            <a:spLocks noGrp="1"/>
          </p:cNvSpPr>
          <p:nvPr>
            <p:ph type="title" idx="4294967295"/>
          </p:nvPr>
        </p:nvSpPr>
        <p:spPr>
          <a:xfrm>
            <a:off x="609600" y="11430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Rocker Components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45" name="Google Shape;945;p139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10000"/>
                    </a14:imgEffect>
                  </a14:imgLayer>
                </a14:imgProps>
              </a:ext>
            </a:extLst>
          </a:blip>
          <a:srcRect l="27839" t="13332" r="27165" b="36003"/>
          <a:stretch/>
        </p:blipFill>
        <p:spPr>
          <a:xfrm>
            <a:off x="5334000" y="2309240"/>
            <a:ext cx="3581400" cy="302476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946" name="Google Shape;946;p139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 contrast="-5000"/>
                    </a14:imgEffect>
                  </a14:imgLayer>
                </a14:imgProps>
              </a:ext>
            </a:extLst>
          </a:blip>
          <a:srcRect l="17004" t="25328" r="11995" b="16006"/>
          <a:stretch/>
        </p:blipFill>
        <p:spPr>
          <a:xfrm>
            <a:off x="298450" y="2323575"/>
            <a:ext cx="4806950" cy="2979838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947" name="Google Shape;947;p139"/>
          <p:cNvSpPr txBox="1"/>
          <p:nvPr/>
        </p:nvSpPr>
        <p:spPr>
          <a:xfrm>
            <a:off x="2971800" y="5619497"/>
            <a:ext cx="198120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Pushrod Cup</a:t>
            </a:r>
            <a:endParaRPr dirty="0"/>
          </a:p>
        </p:txBody>
      </p:sp>
      <p:cxnSp>
        <p:nvCxnSpPr>
          <p:cNvPr id="948" name="Google Shape;948;p139"/>
          <p:cNvCxnSpPr/>
          <p:nvPr/>
        </p:nvCxnSpPr>
        <p:spPr>
          <a:xfrm rot="10800000">
            <a:off x="3429000" y="5080000"/>
            <a:ext cx="0" cy="558800"/>
          </a:xfrm>
          <a:prstGeom prst="straightConnector1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949" name="Google Shape;949;p139"/>
          <p:cNvCxnSpPr/>
          <p:nvPr/>
        </p:nvCxnSpPr>
        <p:spPr>
          <a:xfrm rot="10800000">
            <a:off x="4495800" y="5110161"/>
            <a:ext cx="0" cy="528638"/>
          </a:xfrm>
          <a:prstGeom prst="straightConnector1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950" name="Google Shape;950;p139"/>
          <p:cNvSpPr txBox="1"/>
          <p:nvPr/>
        </p:nvSpPr>
        <p:spPr>
          <a:xfrm>
            <a:off x="838201" y="5638800"/>
            <a:ext cx="1066800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Caps</a:t>
            </a:r>
            <a:endParaRPr dirty="0"/>
          </a:p>
        </p:txBody>
      </p:sp>
      <p:cxnSp>
        <p:nvCxnSpPr>
          <p:cNvPr id="951" name="Google Shape;951;p139"/>
          <p:cNvCxnSpPr>
            <a:stCxn id="950" idx="0"/>
          </p:cNvCxnSpPr>
          <p:nvPr/>
        </p:nvCxnSpPr>
        <p:spPr>
          <a:xfrm flipH="1" flipV="1">
            <a:off x="838201" y="4597400"/>
            <a:ext cx="533400" cy="1041400"/>
          </a:xfrm>
          <a:prstGeom prst="straightConnector1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952" name="Google Shape;952;p139"/>
          <p:cNvCxnSpPr>
            <a:stCxn id="950" idx="0"/>
          </p:cNvCxnSpPr>
          <p:nvPr/>
        </p:nvCxnSpPr>
        <p:spPr>
          <a:xfrm flipV="1">
            <a:off x="1371601" y="4632326"/>
            <a:ext cx="533399" cy="1006474"/>
          </a:xfrm>
          <a:prstGeom prst="straightConnector1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788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40"/>
          <p:cNvSpPr txBox="1">
            <a:spLocks noGrp="1"/>
          </p:cNvSpPr>
          <p:nvPr>
            <p:ph type="title" idx="4294967295"/>
          </p:nvPr>
        </p:nvSpPr>
        <p:spPr>
          <a:xfrm>
            <a:off x="1219200" y="10668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Adjust Valve Lash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59" name="Google Shape;959;p140"/>
          <p:cNvSpPr txBox="1">
            <a:spLocks noGrp="1"/>
          </p:cNvSpPr>
          <p:nvPr>
            <p:ph type="body" idx="4294967295"/>
          </p:nvPr>
        </p:nvSpPr>
        <p:spPr>
          <a:xfrm>
            <a:off x="152400" y="1752600"/>
            <a:ext cx="52578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Piston needs to be at ¼ in. past TDC at beginning of power stroke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Intake valve .004-.006 inch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Exhaust valve .006-.008 inch</a:t>
            </a:r>
            <a:endParaRPr sz="24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12" r="12838"/>
          <a:stretch/>
        </p:blipFill>
        <p:spPr>
          <a:xfrm rot="5400000">
            <a:off x="1588926" y="3493926"/>
            <a:ext cx="2689548" cy="3276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29" y="2081968"/>
            <a:ext cx="3651171" cy="43703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6813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41"/>
          <p:cNvSpPr txBox="1">
            <a:spLocks noGrp="1"/>
          </p:cNvSpPr>
          <p:nvPr>
            <p:ph type="title" idx="4294967295"/>
          </p:nvPr>
        </p:nvSpPr>
        <p:spPr>
          <a:xfrm>
            <a:off x="12954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Valve Cover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67" name="Google Shape;967;p141"/>
          <p:cNvSpPr txBox="1">
            <a:spLocks noGrp="1"/>
          </p:cNvSpPr>
          <p:nvPr>
            <p:ph type="body" idx="4294967295"/>
          </p:nvPr>
        </p:nvSpPr>
        <p:spPr>
          <a:xfrm>
            <a:off x="381000" y="2362200"/>
            <a:ext cx="34290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Check gasket, replace if necessary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8mm socket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Tighten down four cover screws in the sequence shown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</a:endParaRPr>
          </a:p>
        </p:txBody>
      </p:sp>
      <p:pic>
        <p:nvPicPr>
          <p:cNvPr id="968" name="Google Shape;968;p141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 contrast="-10000"/>
                    </a14:imgEffect>
                  </a14:imgLayer>
                </a14:imgProps>
              </a:ext>
            </a:extLst>
          </a:blip>
          <a:srcRect l="21001" t="7997" r="27001" b="28001"/>
          <a:stretch/>
        </p:blipFill>
        <p:spPr>
          <a:xfrm>
            <a:off x="3778250" y="1828800"/>
            <a:ext cx="4908550" cy="45720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114714" y="1905000"/>
            <a:ext cx="381000" cy="461700"/>
            <a:chOff x="7848600" y="4059195"/>
            <a:chExt cx="381000" cy="461700"/>
          </a:xfrm>
        </p:grpSpPr>
        <p:sp>
          <p:nvSpPr>
            <p:cNvPr id="7" name="Google Shape;629;p98"/>
            <p:cNvSpPr/>
            <p:nvPr/>
          </p:nvSpPr>
          <p:spPr>
            <a:xfrm>
              <a:off x="7848600" y="4097295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630;p98"/>
            <p:cNvSpPr txBox="1"/>
            <p:nvPr/>
          </p:nvSpPr>
          <p:spPr>
            <a:xfrm>
              <a:off x="7848600" y="4059195"/>
              <a:ext cx="304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1</a:t>
              </a:r>
              <a:endParaRPr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38600" y="5715000"/>
            <a:ext cx="381000" cy="461700"/>
            <a:chOff x="5257800" y="4287795"/>
            <a:chExt cx="381000" cy="461700"/>
          </a:xfrm>
        </p:grpSpPr>
        <p:sp>
          <p:nvSpPr>
            <p:cNvPr id="10" name="Google Shape;627;p98"/>
            <p:cNvSpPr/>
            <p:nvPr/>
          </p:nvSpPr>
          <p:spPr>
            <a:xfrm>
              <a:off x="5257800" y="4328127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631;p98"/>
            <p:cNvSpPr txBox="1"/>
            <p:nvPr/>
          </p:nvSpPr>
          <p:spPr>
            <a:xfrm>
              <a:off x="5276850" y="4287795"/>
              <a:ext cx="266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2</a:t>
              </a:r>
              <a:endParaRPr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91000" y="1943100"/>
            <a:ext cx="405712" cy="461700"/>
            <a:chOff x="7620000" y="5354595"/>
            <a:chExt cx="405712" cy="461700"/>
          </a:xfrm>
        </p:grpSpPr>
        <p:sp>
          <p:nvSpPr>
            <p:cNvPr id="13" name="Google Shape;628;p98"/>
            <p:cNvSpPr/>
            <p:nvPr/>
          </p:nvSpPr>
          <p:spPr>
            <a:xfrm>
              <a:off x="7620000" y="5394927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632;p98"/>
            <p:cNvSpPr txBox="1"/>
            <p:nvPr/>
          </p:nvSpPr>
          <p:spPr>
            <a:xfrm>
              <a:off x="7644712" y="5354595"/>
              <a:ext cx="381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3</a:t>
              </a:r>
              <a:endParaRPr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29014" y="5905482"/>
            <a:ext cx="381000" cy="461700"/>
            <a:chOff x="4495800" y="2819400"/>
            <a:chExt cx="381000" cy="461700"/>
          </a:xfrm>
        </p:grpSpPr>
        <p:sp>
          <p:nvSpPr>
            <p:cNvPr id="16" name="Google Shape;624;p98"/>
            <p:cNvSpPr/>
            <p:nvPr/>
          </p:nvSpPr>
          <p:spPr>
            <a:xfrm>
              <a:off x="4495800" y="2864710"/>
              <a:ext cx="381000" cy="381000"/>
            </a:xfrm>
            <a:prstGeom prst="ellipse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633;p98"/>
            <p:cNvSpPr txBox="1"/>
            <p:nvPr/>
          </p:nvSpPr>
          <p:spPr>
            <a:xfrm>
              <a:off x="4501978" y="2819400"/>
              <a:ext cx="266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chemeClr val="dk1"/>
                  </a:solidFill>
                  <a:sym typeface="Arial"/>
                </a:rPr>
                <a:t>4</a:t>
              </a:r>
              <a:endParaRPr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858302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Google Shape;2844;p105"/>
          <p:cNvSpPr txBox="1">
            <a:spLocks noGrp="1"/>
          </p:cNvSpPr>
          <p:nvPr>
            <p:ph type="title" idx="4294967295"/>
          </p:nvPr>
        </p:nvSpPr>
        <p:spPr>
          <a:xfrm>
            <a:off x="990600" y="1066800"/>
            <a:ext cx="7315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Flywheel, Key, Starter Cup, Fan and Nut</a:t>
            </a:r>
            <a:br>
              <a:rPr lang="en-US" sz="3200" dirty="0">
                <a:solidFill>
                  <a:schemeClr val="tx1"/>
                </a:solidFill>
                <a:latin typeface="+mj-lt"/>
              </a:rPr>
            </a:b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45" name="Google Shape;2845;p105"/>
          <p:cNvSpPr txBox="1">
            <a:spLocks noGrp="1"/>
          </p:cNvSpPr>
          <p:nvPr>
            <p:ph type="body" idx="4294967295"/>
          </p:nvPr>
        </p:nvSpPr>
        <p:spPr>
          <a:xfrm>
            <a:off x="344487" y="2209800"/>
            <a:ext cx="3160713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Align flywheel and crankshaft keyways  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Slide flywheel, fan and cup onto crankshaft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strap wrench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21 mm deep socket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133600"/>
            <a:ext cx="5315712" cy="43586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264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Google Shape;2801;p100"/>
          <p:cNvSpPr txBox="1">
            <a:spLocks noGrp="1"/>
          </p:cNvSpPr>
          <p:nvPr>
            <p:ph type="title" idx="4294967295"/>
          </p:nvPr>
        </p:nvSpPr>
        <p:spPr>
          <a:xfrm>
            <a:off x="228600" y="1295400"/>
            <a:ext cx="3886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Setting Ignition Armature Air Gap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02" name="Google Shape;2802;p100"/>
          <p:cNvSpPr txBox="1">
            <a:spLocks noGrp="1"/>
          </p:cNvSpPr>
          <p:nvPr>
            <p:ph type="body" idx="4294967295"/>
          </p:nvPr>
        </p:nvSpPr>
        <p:spPr>
          <a:xfrm>
            <a:off x="381000" y="2514600"/>
            <a:ext cx="347345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Wait for Instructor to demonstrate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Orientate armature with high tension lead on top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8mm socket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a .010 in. flat gage or CE5121 gage for gap clearance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r="8772"/>
          <a:stretch/>
        </p:blipFill>
        <p:spPr>
          <a:xfrm rot="5400000">
            <a:off x="3940034" y="1622566"/>
            <a:ext cx="5378732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6" name="Google Shape;357;p67"/>
          <p:cNvCxnSpPr/>
          <p:nvPr/>
        </p:nvCxnSpPr>
        <p:spPr>
          <a:xfrm flipV="1">
            <a:off x="3657600" y="2667000"/>
            <a:ext cx="1752600" cy="106680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cxnSp>
        <p:nvCxnSpPr>
          <p:cNvPr id="7" name="Google Shape;357;p67"/>
          <p:cNvCxnSpPr/>
          <p:nvPr/>
        </p:nvCxnSpPr>
        <p:spPr>
          <a:xfrm flipV="1">
            <a:off x="3429000" y="4038600"/>
            <a:ext cx="3581400" cy="129540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9583706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" t="6440" r="4074" b="13128"/>
          <a:stretch/>
        </p:blipFill>
        <p:spPr>
          <a:xfrm rot="5400000">
            <a:off x="3601519" y="2113481"/>
            <a:ext cx="5402943" cy="36143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792" name="Google Shape;2792;p99"/>
          <p:cNvSpPr txBox="1">
            <a:spLocks noGrp="1"/>
          </p:cNvSpPr>
          <p:nvPr>
            <p:ph type="title" idx="4294967295"/>
          </p:nvPr>
        </p:nvSpPr>
        <p:spPr>
          <a:xfrm>
            <a:off x="228600" y="1219200"/>
            <a:ext cx="3708400" cy="133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Finger Guard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93" name="Google Shape;2793;p99"/>
          <p:cNvSpPr txBox="1">
            <a:spLocks noGrp="1"/>
          </p:cNvSpPr>
          <p:nvPr>
            <p:ph type="body" idx="4294967295"/>
          </p:nvPr>
        </p:nvSpPr>
        <p:spPr>
          <a:xfrm>
            <a:off x="457200" y="2514600"/>
            <a:ext cx="37719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8mm socket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Connect yellow to yellow wire on time delay module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Connect black wire to black on time delay module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lang="en-US" sz="2400" dirty="0">
              <a:latin typeface="+mn-lt"/>
            </a:endParaRPr>
          </a:p>
        </p:txBody>
      </p:sp>
      <p:cxnSp>
        <p:nvCxnSpPr>
          <p:cNvPr id="2795" name="Google Shape;2795;p99"/>
          <p:cNvCxnSpPr/>
          <p:nvPr/>
        </p:nvCxnSpPr>
        <p:spPr>
          <a:xfrm flipV="1">
            <a:off x="3276600" y="1981200"/>
            <a:ext cx="1905000" cy="762000"/>
          </a:xfrm>
          <a:prstGeom prst="straightConnector1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50800" dir="5400000" algn="ctr" rotWithShape="0">
              <a:schemeClr val="bg1">
                <a:alpha val="82000"/>
              </a:schemeClr>
            </a:outerShdw>
          </a:effectLst>
        </p:spPr>
      </p:cxn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360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28"/>
          <p:cNvSpPr txBox="1">
            <a:spLocks noGrp="1"/>
          </p:cNvSpPr>
          <p:nvPr>
            <p:ph type="title" idx="4294967295"/>
          </p:nvPr>
        </p:nvSpPr>
        <p:spPr>
          <a:xfrm>
            <a:off x="1371600" y="1143000"/>
            <a:ext cx="6477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Cylinder Air Guide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67</a:t>
            </a:fld>
            <a:endParaRPr lang="en-US" dirty="0"/>
          </a:p>
        </p:txBody>
      </p:sp>
      <p:sp>
        <p:nvSpPr>
          <p:cNvPr id="10" name="Google Shape;364;p68"/>
          <p:cNvSpPr txBox="1">
            <a:spLocks/>
          </p:cNvSpPr>
          <p:nvPr/>
        </p:nvSpPr>
        <p:spPr>
          <a:xfrm>
            <a:off x="304800" y="3124200"/>
            <a:ext cx="27432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341313" indent="-341313">
              <a:spcBef>
                <a:spcPts val="0"/>
              </a:spcBef>
              <a:spcAft>
                <a:spcPts val="1200"/>
              </a:spcAft>
              <a:buSzPct val="90000"/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PTO side</a:t>
            </a:r>
          </a:p>
          <a:p>
            <a:pPr marL="341313" indent="-341313">
              <a:spcBef>
                <a:spcPts val="0"/>
              </a:spcBef>
              <a:spcAft>
                <a:spcPts val="1200"/>
              </a:spcAft>
              <a:buSzPct val="90000"/>
              <a:buFont typeface="+mj-lt"/>
              <a:buAutoNum type="arabicPeriod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Below valve cover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SzPct val="90000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*Lower screw will be added when blower housing is assembled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000" y="4104839"/>
            <a:ext cx="3810000" cy="2512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1968622"/>
            <a:ext cx="4026317" cy="28319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7" name="Google Shape;357;p67"/>
          <p:cNvCxnSpPr/>
          <p:nvPr/>
        </p:nvCxnSpPr>
        <p:spPr>
          <a:xfrm flipV="1">
            <a:off x="2209800" y="3200400"/>
            <a:ext cx="3505200" cy="18421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cxnSp>
        <p:nvCxnSpPr>
          <p:cNvPr id="18" name="Google Shape;356;p67"/>
          <p:cNvCxnSpPr/>
          <p:nvPr/>
        </p:nvCxnSpPr>
        <p:spPr>
          <a:xfrm>
            <a:off x="2971800" y="5181600"/>
            <a:ext cx="3359780" cy="85914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cxnSp>
        <p:nvCxnSpPr>
          <p:cNvPr id="24" name="Google Shape;357;p67"/>
          <p:cNvCxnSpPr/>
          <p:nvPr/>
        </p:nvCxnSpPr>
        <p:spPr>
          <a:xfrm flipV="1">
            <a:off x="2590800" y="2971801"/>
            <a:ext cx="5029200" cy="990599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sp>
        <p:nvSpPr>
          <p:cNvPr id="35" name="Google Shape;364;p68"/>
          <p:cNvSpPr txBox="1">
            <a:spLocks/>
          </p:cNvSpPr>
          <p:nvPr/>
        </p:nvSpPr>
        <p:spPr>
          <a:xfrm>
            <a:off x="228600" y="2057399"/>
            <a:ext cx="3733800" cy="106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SzPct val="90000"/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Use 8mm socket to secure two screws:</a:t>
            </a:r>
          </a:p>
        </p:txBody>
      </p:sp>
    </p:spTree>
    <p:extLst>
      <p:ext uri="{BB962C8B-B14F-4D97-AF65-F5344CB8AC3E}">
        <p14:creationId xmlns:p14="http://schemas.microsoft.com/office/powerpoint/2010/main" val="23532767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98"/>
          <p:cNvSpPr txBox="1">
            <a:spLocks noGrp="1"/>
          </p:cNvSpPr>
          <p:nvPr>
            <p:ph type="title" idx="4294967295"/>
          </p:nvPr>
        </p:nvSpPr>
        <p:spPr>
          <a:xfrm>
            <a:off x="1295400" y="1066800"/>
            <a:ext cx="6477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Connect Wiring to Switch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779" name="Google Shape;2779;p9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40000"/>
                    </a14:imgEffect>
                  </a14:imgLayer>
                </a14:imgProps>
              </a:ext>
            </a:extLst>
          </a:blip>
          <a:srcRect l="22997" t="2666" r="5003" b="12000"/>
          <a:stretch/>
        </p:blipFill>
        <p:spPr>
          <a:xfrm>
            <a:off x="1524000" y="3733800"/>
            <a:ext cx="3086100" cy="27432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1" t="4569" r="7263" b="12916"/>
          <a:stretch/>
        </p:blipFill>
        <p:spPr>
          <a:xfrm>
            <a:off x="5188843" y="1793898"/>
            <a:ext cx="3650357" cy="32353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Google Shape;2763;p97"/>
          <p:cNvSpPr txBox="1">
            <a:spLocks/>
          </p:cNvSpPr>
          <p:nvPr/>
        </p:nvSpPr>
        <p:spPr>
          <a:xfrm>
            <a:off x="381000" y="1800722"/>
            <a:ext cx="4876800" cy="306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1775" indent="-231775"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  <a:defRPr sz="240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defRPr>
            </a:lvl1pPr>
            <a:lvl2pPr marL="914400" indent="-381000">
              <a:spcBef>
                <a:spcPts val="480"/>
              </a:spcBef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indent="-342900">
              <a:spcBef>
                <a:spcPts val="360"/>
              </a:spcBef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indent="-342900">
              <a:spcBef>
                <a:spcPts val="360"/>
              </a:spcBef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en-US" dirty="0"/>
              <a:t>Check that wires are connected correctly to the switch terminals </a:t>
            </a:r>
          </a:p>
          <a:p>
            <a:r>
              <a:rPr lang="en-US" dirty="0"/>
              <a:t>Route wires accordingly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4834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p97"/>
          <p:cNvSpPr txBox="1">
            <a:spLocks noGrp="1"/>
          </p:cNvSpPr>
          <p:nvPr>
            <p:ph type="title" idx="4294967295"/>
          </p:nvPr>
        </p:nvSpPr>
        <p:spPr>
          <a:xfrm>
            <a:off x="1219200" y="1147762"/>
            <a:ext cx="6858000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Blower Housing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63" name="Google Shape;2763;p97"/>
          <p:cNvSpPr txBox="1">
            <a:spLocks noGrp="1"/>
          </p:cNvSpPr>
          <p:nvPr>
            <p:ph type="body" idx="4294967295"/>
          </p:nvPr>
        </p:nvSpPr>
        <p:spPr>
          <a:xfrm>
            <a:off x="381000" y="2286000"/>
            <a:ext cx="31877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Carefully place blower housing onto engine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Check that switch wires are not pinched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8mm socket to secure </a:t>
            </a:r>
            <a:r>
              <a:rPr lang="en-US" sz="2400" dirty="0">
                <a:latin typeface="+mn-lt"/>
                <a:sym typeface="Arial"/>
              </a:rPr>
              <a:t>four</a:t>
            </a:r>
            <a:r>
              <a:rPr lang="en-US" sz="2400" dirty="0">
                <a:latin typeface="+mn-lt"/>
              </a:rPr>
              <a:t> screws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8" r="5657"/>
          <a:stretch/>
        </p:blipFill>
        <p:spPr>
          <a:xfrm>
            <a:off x="3847531" y="1845508"/>
            <a:ext cx="5078896" cy="4707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Oval 10"/>
          <p:cNvSpPr/>
          <p:nvPr/>
        </p:nvSpPr>
        <p:spPr>
          <a:xfrm>
            <a:off x="4682490" y="1724685"/>
            <a:ext cx="685801" cy="692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696200" y="2378227"/>
            <a:ext cx="685801" cy="692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724400" y="5755944"/>
            <a:ext cx="685801" cy="692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620000" y="5715000"/>
            <a:ext cx="685801" cy="692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14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2"/>
          <p:cNvSpPr txBox="1">
            <a:spLocks noGrp="1"/>
          </p:cNvSpPr>
          <p:nvPr>
            <p:ph type="title" idx="4294967295"/>
          </p:nvPr>
        </p:nvSpPr>
        <p:spPr>
          <a:xfrm>
            <a:off x="1295400" y="10668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Trim Panel 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93" name="Google Shape;593;p92"/>
          <p:cNvSpPr txBox="1">
            <a:spLocks noGrp="1"/>
          </p:cNvSpPr>
          <p:nvPr>
            <p:ph type="body" idx="4294967295"/>
          </p:nvPr>
        </p:nvSpPr>
        <p:spPr>
          <a:xfrm>
            <a:off x="228600" y="2057400"/>
            <a:ext cx="28194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Pull throttle lever knob off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Remove three 8mm screws</a:t>
            </a:r>
            <a:endParaRPr sz="2400" dirty="0">
              <a:latin typeface="+mn-lt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05000"/>
            <a:ext cx="5791200" cy="43440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56048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96"/>
          <p:cNvSpPr txBox="1">
            <a:spLocks noGrp="1"/>
          </p:cNvSpPr>
          <p:nvPr>
            <p:ph type="title" idx="4294967295"/>
          </p:nvPr>
        </p:nvSpPr>
        <p:spPr>
          <a:xfrm>
            <a:off x="2165350" y="1143000"/>
            <a:ext cx="476885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Rewind Starter 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54" name="Google Shape;2754;p96"/>
          <p:cNvSpPr txBox="1">
            <a:spLocks noGrp="1"/>
          </p:cNvSpPr>
          <p:nvPr>
            <p:ph type="body" idx="4294967295"/>
          </p:nvPr>
        </p:nvSpPr>
        <p:spPr>
          <a:xfrm>
            <a:off x="420687" y="2362200"/>
            <a:ext cx="2779713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Use 8mm socket to secure </a:t>
            </a:r>
            <a:r>
              <a:rPr lang="en-US" sz="2400" dirty="0">
                <a:latin typeface="Arial" pitchFamily="34" charset="0"/>
                <a:ea typeface="Arial"/>
                <a:cs typeface="Arial" pitchFamily="34" charset="0"/>
                <a:sym typeface="Arial"/>
              </a:rPr>
              <a:t>three</a:t>
            </a:r>
            <a:r>
              <a:rPr lang="en-US" sz="2400" i="0" u="none" strike="noStrike" cap="none" dirty="0">
                <a:solidFill>
                  <a:schemeClr val="dk1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screws</a:t>
            </a:r>
            <a:endParaRPr sz="2400" dirty="0"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1"/>
          <a:stretch/>
        </p:blipFill>
        <p:spPr>
          <a:xfrm>
            <a:off x="3292335" y="1905000"/>
            <a:ext cx="5570846" cy="4343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4345326" y="2473857"/>
            <a:ext cx="754381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551419" y="2442927"/>
            <a:ext cx="754381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960949" y="5222343"/>
            <a:ext cx="754381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9728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366;p68"/>
          <p:cNvPicPr preferRelativeResize="0"/>
          <p:nvPr/>
        </p:nvPicPr>
        <p:blipFill rotWithShape="1">
          <a:blip r:embed="rId3">
            <a:alphaModFix/>
          </a:blip>
          <a:srcRect l="22688" t="28599" r="1661" b="2924"/>
          <a:stretch/>
        </p:blipFill>
        <p:spPr>
          <a:xfrm>
            <a:off x="3200400" y="2247650"/>
            <a:ext cx="5647844" cy="376517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3" name="Google Shape;363;p68"/>
          <p:cNvSpPr txBox="1">
            <a:spLocks noGrp="1"/>
          </p:cNvSpPr>
          <p:nvPr>
            <p:ph type="title" idx="4294967295"/>
          </p:nvPr>
        </p:nvSpPr>
        <p:spPr>
          <a:xfrm>
            <a:off x="1295400" y="1143000"/>
            <a:ext cx="647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Connect Governor Spring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4" name="Google Shape;364;p68"/>
          <p:cNvSpPr txBox="1">
            <a:spLocks noGrp="1"/>
          </p:cNvSpPr>
          <p:nvPr>
            <p:ph type="body" idx="4294967295"/>
          </p:nvPr>
        </p:nvSpPr>
        <p:spPr>
          <a:xfrm>
            <a:off x="304800" y="2362200"/>
            <a:ext cx="28194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 pitchFamily="34" charset="0"/>
                <a:cs typeface="Arial" pitchFamily="34" charset="0"/>
                <a:sym typeface="Tahoma"/>
              </a:rPr>
              <a:t>Turn bracket over and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hook governor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 pitchFamily="34" charset="0"/>
                <a:cs typeface="Arial" pitchFamily="34" charset="0"/>
                <a:sym typeface="Tahoma"/>
              </a:rPr>
              <a:t> spring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to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 pitchFamily="34" charset="0"/>
                <a:cs typeface="Arial" pitchFamily="34" charset="0"/>
                <a:sym typeface="Tahoma"/>
              </a:rPr>
              <a:t>tab in orientation shown</a:t>
            </a:r>
            <a:endParaRPr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7" name="Google Shape;367;p68"/>
          <p:cNvCxnSpPr/>
          <p:nvPr/>
        </p:nvCxnSpPr>
        <p:spPr>
          <a:xfrm>
            <a:off x="2895600" y="3124200"/>
            <a:ext cx="1981200" cy="45720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388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7"/>
          <p:cNvSpPr txBox="1">
            <a:spLocks noGrp="1"/>
          </p:cNvSpPr>
          <p:nvPr>
            <p:ph type="title" idx="4294967295"/>
          </p:nvPr>
        </p:nvSpPr>
        <p:spPr>
          <a:xfrm>
            <a:off x="1295400" y="1127125"/>
            <a:ext cx="6477000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Speed Control Bracket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4" name="Google Shape;354;p67"/>
          <p:cNvSpPr txBox="1">
            <a:spLocks noGrp="1"/>
          </p:cNvSpPr>
          <p:nvPr>
            <p:ph type="body" idx="4294967295"/>
          </p:nvPr>
        </p:nvSpPr>
        <p:spPr>
          <a:xfrm>
            <a:off x="304800" y="1981200"/>
            <a:ext cx="7010400" cy="43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8mm socket secure two screws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22" b="11025"/>
          <a:stretch/>
        </p:blipFill>
        <p:spPr>
          <a:xfrm>
            <a:off x="3810000" y="2714564"/>
            <a:ext cx="4950591" cy="36517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357" name="Google Shape;357;p67"/>
          <p:cNvCxnSpPr/>
          <p:nvPr/>
        </p:nvCxnSpPr>
        <p:spPr>
          <a:xfrm>
            <a:off x="4114800" y="2438400"/>
            <a:ext cx="3429000" cy="121920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cxnSp>
        <p:nvCxnSpPr>
          <p:cNvPr id="356" name="Google Shape;356;p67"/>
          <p:cNvCxnSpPr/>
          <p:nvPr/>
        </p:nvCxnSpPr>
        <p:spPr>
          <a:xfrm>
            <a:off x="4114800" y="2438400"/>
            <a:ext cx="1143000" cy="182880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  <p:sp>
        <p:nvSpPr>
          <p:cNvPr id="9" name="Google Shape;354;p67"/>
          <p:cNvSpPr txBox="1">
            <a:spLocks/>
          </p:cNvSpPr>
          <p:nvPr/>
        </p:nvSpPr>
        <p:spPr>
          <a:xfrm>
            <a:off x="304800" y="2590800"/>
            <a:ext cx="35052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1775" indent="-231775"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  <a:defRPr sz="240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defRPr>
            </a:lvl1pPr>
            <a:lvl2pPr marL="914400" indent="-381000">
              <a:spcBef>
                <a:spcPts val="480"/>
              </a:spcBef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indent="-342900">
              <a:spcBef>
                <a:spcPts val="360"/>
              </a:spcBef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indent="-342900">
              <a:spcBef>
                <a:spcPts val="360"/>
              </a:spcBef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en-US" dirty="0"/>
              <a:t>Note Throttle Control Level may need to be reposition to access the upper screw</a:t>
            </a:r>
          </a:p>
          <a:p>
            <a:r>
              <a:rPr lang="en-US" dirty="0"/>
              <a:t>Note routing of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 ground wire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2835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2"/>
          <p:cNvSpPr txBox="1">
            <a:spLocks noGrp="1"/>
          </p:cNvSpPr>
          <p:nvPr>
            <p:ph type="title" idx="4294967295"/>
          </p:nvPr>
        </p:nvSpPr>
        <p:spPr>
          <a:xfrm>
            <a:off x="76200" y="1106488"/>
            <a:ext cx="8229600" cy="79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Align Governor Shaft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72" name="Google Shape;572;p92"/>
          <p:cNvSpPr txBox="1">
            <a:spLocks noGrp="1"/>
          </p:cNvSpPr>
          <p:nvPr>
            <p:ph type="body" idx="4294967295"/>
          </p:nvPr>
        </p:nvSpPr>
        <p:spPr>
          <a:xfrm>
            <a:off x="685800" y="2209800"/>
            <a:ext cx="2743200" cy="35813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00"/>
              </a:spcBef>
              <a:buSzPts val="1100"/>
              <a:buNone/>
            </a:pPr>
            <a:r>
              <a:rPr lang="en-US" sz="2400" dirty="0">
                <a:latin typeface="+mj-lt"/>
              </a:rPr>
              <a:t>Check that the straight leg of clip is in the properly seated in the slot.</a:t>
            </a:r>
            <a:endParaRPr dirty="0">
              <a:latin typeface="+mj-lt"/>
            </a:endParaRPr>
          </a:p>
        </p:txBody>
      </p:sp>
      <p:sp>
        <p:nvSpPr>
          <p:cNvPr id="574" name="Google Shape;574;p92"/>
          <p:cNvSpPr txBox="1"/>
          <p:nvPr/>
        </p:nvSpPr>
        <p:spPr>
          <a:xfrm>
            <a:off x="5261750" y="4755050"/>
            <a:ext cx="24732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Google Shape;337;p65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677" t="3253" r="11428" b="7108"/>
          <a:stretch/>
        </p:blipFill>
        <p:spPr>
          <a:xfrm>
            <a:off x="3657600" y="2133600"/>
            <a:ext cx="5032678" cy="35814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73</a:t>
            </a:fld>
            <a:endParaRPr lang="en-US" dirty="0"/>
          </a:p>
        </p:txBody>
      </p:sp>
      <p:cxnSp>
        <p:nvCxnSpPr>
          <p:cNvPr id="8" name="Google Shape;356;p67"/>
          <p:cNvCxnSpPr/>
          <p:nvPr/>
        </p:nvCxnSpPr>
        <p:spPr>
          <a:xfrm>
            <a:off x="3352800" y="3505200"/>
            <a:ext cx="3048000" cy="124985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7269095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3"/>
          <p:cNvSpPr txBox="1">
            <a:spLocks noGrp="1"/>
          </p:cNvSpPr>
          <p:nvPr>
            <p:ph type="title" idx="4294967295"/>
          </p:nvPr>
        </p:nvSpPr>
        <p:spPr>
          <a:xfrm>
            <a:off x="12954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Governor Lever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82" name="Google Shape;582;p93"/>
          <p:cNvSpPr txBox="1">
            <a:spLocks noGrp="1"/>
          </p:cNvSpPr>
          <p:nvPr>
            <p:ph type="body" idx="4294967295"/>
          </p:nvPr>
        </p:nvSpPr>
        <p:spPr>
          <a:xfrm>
            <a:off x="304800" y="2133600"/>
            <a:ext cx="39624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Place the governor arm over the shaft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The slot at the end of the lever should be parallel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b="1" dirty="0">
                <a:latin typeface="+mn-lt"/>
                <a:sym typeface="Arial"/>
              </a:rPr>
              <a:t>DO NOT</a:t>
            </a:r>
            <a:r>
              <a:rPr lang="en-US" sz="2400" dirty="0">
                <a:latin typeface="+mn-lt"/>
                <a:sym typeface="Arial"/>
              </a:rPr>
              <a:t> tighten nut</a:t>
            </a:r>
            <a:endParaRPr sz="2400" dirty="0">
              <a:latin typeface="+mn-lt"/>
              <a:sym typeface="Arial"/>
            </a:endParaRPr>
          </a:p>
        </p:txBody>
      </p:sp>
      <p:pic>
        <p:nvPicPr>
          <p:cNvPr id="583" name="Google Shape;583;p93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38000" t="27992" r="19000" b="21338"/>
          <a:stretch/>
        </p:blipFill>
        <p:spPr>
          <a:xfrm>
            <a:off x="4439653" y="2362200"/>
            <a:ext cx="4170947" cy="368595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74</a:t>
            </a:fld>
            <a:endParaRPr lang="en-US" dirty="0"/>
          </a:p>
        </p:txBody>
      </p:sp>
      <p:cxnSp>
        <p:nvCxnSpPr>
          <p:cNvPr id="8" name="Google Shape;356;p67"/>
          <p:cNvCxnSpPr/>
          <p:nvPr/>
        </p:nvCxnSpPr>
        <p:spPr>
          <a:xfrm>
            <a:off x="4114800" y="3505200"/>
            <a:ext cx="2209800" cy="15240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445471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4"/>
          <p:cNvSpPr txBox="1">
            <a:spLocks noGrp="1"/>
          </p:cNvSpPr>
          <p:nvPr>
            <p:ph type="title" idx="4294967295"/>
          </p:nvPr>
        </p:nvSpPr>
        <p:spPr>
          <a:xfrm>
            <a:off x="609600" y="1219200"/>
            <a:ext cx="80772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Attach Governor Springs and Link to Governor Lever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90" name="Google Shape;590;p94"/>
          <p:cNvSpPr txBox="1">
            <a:spLocks noGrp="1"/>
          </p:cNvSpPr>
          <p:nvPr>
            <p:ph type="body" idx="4294967295"/>
          </p:nvPr>
        </p:nvSpPr>
        <p:spPr>
          <a:xfrm>
            <a:off x="304800" y="2590800"/>
            <a:ext cx="3403775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Install governor spring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Install link and link spring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Check your drawing to verify correct hole locations</a:t>
            </a:r>
            <a:endParaRPr sz="2400" dirty="0">
              <a:latin typeface="+mn-lt"/>
            </a:endParaRPr>
          </a:p>
        </p:txBody>
      </p:sp>
      <p:pic>
        <p:nvPicPr>
          <p:cNvPr id="5" name="Google Shape;317;p63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l="25000" t="22661" r="9000" b="10675"/>
          <a:stretch/>
        </p:blipFill>
        <p:spPr>
          <a:xfrm>
            <a:off x="3733800" y="2667001"/>
            <a:ext cx="4876800" cy="373379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8603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9"/>
          <p:cNvSpPr txBox="1">
            <a:spLocks noGrp="1"/>
          </p:cNvSpPr>
          <p:nvPr>
            <p:ph type="body" idx="4294967295"/>
          </p:nvPr>
        </p:nvSpPr>
        <p:spPr>
          <a:xfrm>
            <a:off x="228599" y="1600200"/>
            <a:ext cx="883920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Note orientation of each gasket and carburetor spacer</a:t>
            </a:r>
          </a:p>
          <a:p>
            <a:pPr marL="231775" indent="-231775">
              <a:spcBef>
                <a:spcPts val="0"/>
              </a:spcBef>
              <a:spcAft>
                <a:spcPts val="24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Insert spark plug wire into integral holder on spacer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SzPct val="90000"/>
              <a:buNone/>
            </a:pPr>
            <a:r>
              <a:rPr lang="en-US" sz="2400" dirty="0">
                <a:latin typeface="+mn-lt"/>
                <a:sym typeface="Arial"/>
              </a:rPr>
              <a:t> Spacer Gasket	    Carburetor Spacer      Carburetor Gasket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  <a:sym typeface="Arial"/>
            </a:endParaRPr>
          </a:p>
        </p:txBody>
      </p:sp>
      <p:sp>
        <p:nvSpPr>
          <p:cNvPr id="658" name="Google Shape;658;p99"/>
          <p:cNvSpPr txBox="1">
            <a:spLocks noGrp="1"/>
          </p:cNvSpPr>
          <p:nvPr>
            <p:ph type="title" idx="4294967295"/>
          </p:nvPr>
        </p:nvSpPr>
        <p:spPr>
          <a:xfrm>
            <a:off x="533400" y="990600"/>
            <a:ext cx="8110537" cy="59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sym typeface="Arial"/>
              </a:rPr>
              <a:t>Install Gaskets and Spacer</a:t>
            </a:r>
            <a:endParaRPr sz="32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03902" y="3549299"/>
            <a:ext cx="3145536" cy="27525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68371" y="3532830"/>
            <a:ext cx="3145536" cy="27854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6648" y="3545735"/>
            <a:ext cx="3145536" cy="27674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78691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98"/>
          <p:cNvSpPr txBox="1">
            <a:spLocks noGrp="1"/>
          </p:cNvSpPr>
          <p:nvPr>
            <p:ph type="title" idx="4294967295"/>
          </p:nvPr>
        </p:nvSpPr>
        <p:spPr>
          <a:xfrm>
            <a:off x="1828800" y="1033061"/>
            <a:ext cx="52578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Carburetor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48" name="Google Shape;648;p98"/>
          <p:cNvSpPr txBox="1">
            <a:spLocks noGrp="1"/>
          </p:cNvSpPr>
          <p:nvPr>
            <p:ph type="body" idx="4294967295"/>
          </p:nvPr>
        </p:nvSpPr>
        <p:spPr>
          <a:xfrm>
            <a:off x="457200" y="1819130"/>
            <a:ext cx="3962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Slide carburetor along studs until the governor link can be installed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Press the governor link into the throttle shaft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Carefully reattach the link spring into the correct hole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77</a:t>
            </a:fld>
            <a:endParaRPr lang="en-US" dirty="0"/>
          </a:p>
        </p:txBody>
      </p:sp>
      <p:pic>
        <p:nvPicPr>
          <p:cNvPr id="7171" name="Picture 3" descr="C:\Users\46853\Pictures\Saved Pictures\130G32\Carb Link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379"/>
          <a:stretch/>
        </p:blipFill>
        <p:spPr bwMode="auto">
          <a:xfrm rot="5400000">
            <a:off x="4356985" y="2039931"/>
            <a:ext cx="4668653" cy="4238624"/>
          </a:xfrm>
          <a:prstGeom prst="rect">
            <a:avLst/>
          </a:prstGeom>
          <a:noFill/>
          <a:ln w="12700">
            <a:solidFill>
              <a:schemeClr val="dk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356;p67"/>
          <p:cNvCxnSpPr/>
          <p:nvPr/>
        </p:nvCxnSpPr>
        <p:spPr>
          <a:xfrm flipV="1">
            <a:off x="4038600" y="2971800"/>
            <a:ext cx="2652711" cy="60960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5720716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6"/>
          <p:cNvSpPr txBox="1">
            <a:spLocks noGrp="1"/>
          </p:cNvSpPr>
          <p:nvPr>
            <p:ph type="title" idx="4294967295"/>
          </p:nvPr>
        </p:nvSpPr>
        <p:spPr>
          <a:xfrm>
            <a:off x="914400" y="1143000"/>
            <a:ext cx="7162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0" u="none" strike="noStrike" cap="none" dirty="0">
                <a:solidFill>
                  <a:schemeClr val="tx1"/>
                </a:solidFill>
                <a:latin typeface="+mj-lt"/>
                <a:sym typeface="Tahoma"/>
              </a:rPr>
              <a:t>Temporarily Install Air Cleaner Base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05" name="Google Shape;605;p96"/>
          <p:cNvSpPr txBox="1">
            <a:spLocks noGrp="1"/>
          </p:cNvSpPr>
          <p:nvPr>
            <p:ph type="body" idx="4294967295"/>
          </p:nvPr>
        </p:nvSpPr>
        <p:spPr>
          <a:xfrm>
            <a:off x="457200" y="2133600"/>
            <a:ext cx="3633788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Install gasket and air cleaner base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Install nuts to hold carburetor in place during static governor adjustment 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</a:endParaRPr>
          </a:p>
        </p:txBody>
      </p:sp>
      <p:pic>
        <p:nvPicPr>
          <p:cNvPr id="606" name="Google Shape;606;p96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18997" t="17327" r="30003" b="14668"/>
          <a:stretch/>
        </p:blipFill>
        <p:spPr>
          <a:xfrm>
            <a:off x="4343400" y="1981198"/>
            <a:ext cx="4495800" cy="449580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3830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7"/>
          <p:cNvSpPr txBox="1">
            <a:spLocks noGrp="1"/>
          </p:cNvSpPr>
          <p:nvPr>
            <p:ph type="title" idx="4294967295"/>
          </p:nvPr>
        </p:nvSpPr>
        <p:spPr>
          <a:xfrm>
            <a:off x="228600" y="1143000"/>
            <a:ext cx="8610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Perform Static Governor Adjustment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3" name="Google Shape;613;p97"/>
          <p:cNvSpPr txBox="1">
            <a:spLocks noGrp="1"/>
          </p:cNvSpPr>
          <p:nvPr>
            <p:ph type="body" idx="4294967295"/>
          </p:nvPr>
        </p:nvSpPr>
        <p:spPr>
          <a:xfrm>
            <a:off x="381000" y="1752600"/>
            <a:ext cx="8686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SzPct val="90000"/>
              <a:buNone/>
            </a:pPr>
            <a:r>
              <a:rPr lang="en-US" sz="2400" b="1" dirty="0">
                <a:latin typeface="+mn-lt"/>
              </a:rPr>
              <a:t>Determine which direction to rotate the governor shaft: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Place the throttle lever to fast speed</a:t>
            </a:r>
            <a:endParaRPr lang="en-US"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Manually move the throttle plate from close to wide open and observe the movement of governor lever on governor shaft </a:t>
            </a:r>
            <a:endParaRPr lang="en-US"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If movement of lever is clockwise,</a:t>
            </a:r>
          </a:p>
          <a:p>
            <a:pPr marL="0" indent="233363">
              <a:spcBef>
                <a:spcPts val="0"/>
              </a:spcBef>
              <a:spcAft>
                <a:spcPts val="1800"/>
              </a:spcAft>
              <a:buSzPct val="90000"/>
              <a:buNone/>
            </a:pPr>
            <a:r>
              <a:rPr lang="en-US" sz="2400" dirty="0">
                <a:latin typeface="+mn-lt"/>
                <a:sym typeface="Arial"/>
              </a:rPr>
              <a:t>rotate shaft full clockwise </a:t>
            </a:r>
          </a:p>
          <a:p>
            <a:pPr marL="231775" indent="-231775">
              <a:spcBef>
                <a:spcPts val="0"/>
              </a:spcBef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If lever rotates counterclockwise,</a:t>
            </a:r>
          </a:p>
          <a:p>
            <a:pPr marL="0" indent="233363">
              <a:spcBef>
                <a:spcPts val="0"/>
              </a:spcBef>
              <a:spcAft>
                <a:spcPts val="1800"/>
              </a:spcAft>
              <a:buSzPct val="90000"/>
              <a:buNone/>
            </a:pPr>
            <a:r>
              <a:rPr lang="en-US" sz="2400" dirty="0">
                <a:latin typeface="+mn-lt"/>
                <a:sym typeface="Arial"/>
              </a:rPr>
              <a:t>rotate shaft full counter clockwise 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lang="en-US" sz="24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690286" y="3810000"/>
            <a:ext cx="3301314" cy="2819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7528358" y="3678198"/>
            <a:ext cx="1234642" cy="1122402"/>
            <a:chOff x="7696200" y="4038600"/>
            <a:chExt cx="838200" cy="762000"/>
          </a:xfrm>
        </p:grpSpPr>
        <p:sp>
          <p:nvSpPr>
            <p:cNvPr id="14" name="Circular Arrow 13"/>
            <p:cNvSpPr/>
            <p:nvPr/>
          </p:nvSpPr>
          <p:spPr>
            <a:xfrm rot="10800000">
              <a:off x="7696200" y="4041202"/>
              <a:ext cx="729121" cy="759398"/>
            </a:xfrm>
            <a:prstGeom prst="circularArrow">
              <a:avLst>
                <a:gd name="adj1" fmla="val 7181"/>
                <a:gd name="adj2" fmla="val 1142319"/>
                <a:gd name="adj3" fmla="val 20457681"/>
                <a:gd name="adj4" fmla="val 15873834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Circular Arrow 18"/>
            <p:cNvSpPr/>
            <p:nvPr/>
          </p:nvSpPr>
          <p:spPr>
            <a:xfrm rot="10800000" flipH="1">
              <a:off x="7832004" y="4038600"/>
              <a:ext cx="702396" cy="759397"/>
            </a:xfrm>
            <a:prstGeom prst="circularArrow">
              <a:avLst>
                <a:gd name="adj1" fmla="val 7181"/>
                <a:gd name="adj2" fmla="val 1142319"/>
                <a:gd name="adj3" fmla="val 20457681"/>
                <a:gd name="adj4" fmla="val 16299467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492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4"/>
          <p:cNvSpPr txBox="1">
            <a:spLocks noGrp="1"/>
          </p:cNvSpPr>
          <p:nvPr>
            <p:ph type="title" idx="4294967295"/>
          </p:nvPr>
        </p:nvSpPr>
        <p:spPr>
          <a:xfrm>
            <a:off x="533400" y="10668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Muffler 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09" name="Google Shape;609;p94"/>
          <p:cNvSpPr txBox="1">
            <a:spLocks noGrp="1"/>
          </p:cNvSpPr>
          <p:nvPr>
            <p:ph type="body" idx="4294967295"/>
          </p:nvPr>
        </p:nvSpPr>
        <p:spPr>
          <a:xfrm>
            <a:off x="457200" y="1981200"/>
            <a:ext cx="39624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Use 13mm socket to remove two Nuts and Lock Washers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Inspect Exhaust Gasket for damage</a:t>
            </a:r>
            <a:endParaRPr sz="2400" dirty="0">
              <a:latin typeface="+mn-lt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4540" y="2282460"/>
            <a:ext cx="4850578" cy="36384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22630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7"/>
          <p:cNvSpPr txBox="1">
            <a:spLocks noGrp="1"/>
          </p:cNvSpPr>
          <p:nvPr>
            <p:ph type="title" idx="4294967295"/>
          </p:nvPr>
        </p:nvSpPr>
        <p:spPr>
          <a:xfrm>
            <a:off x="228600" y="1143000"/>
            <a:ext cx="8610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Perform Static Governor Adjustment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3" name="Google Shape;613;p97"/>
          <p:cNvSpPr txBox="1">
            <a:spLocks noGrp="1"/>
          </p:cNvSpPr>
          <p:nvPr>
            <p:ph type="body" idx="4294967295"/>
          </p:nvPr>
        </p:nvSpPr>
        <p:spPr>
          <a:xfrm>
            <a:off x="381000" y="2133600"/>
            <a:ext cx="29718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Turn and hold governor shaft with pliers in the same direction</a:t>
            </a:r>
            <a:endParaRPr sz="2400"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Tighten nut with 10mm wrench</a:t>
            </a:r>
            <a:endParaRPr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" r="7299" b="6855"/>
          <a:stretch/>
        </p:blipFill>
        <p:spPr>
          <a:xfrm>
            <a:off x="3206670" y="2133600"/>
            <a:ext cx="5708730" cy="4267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484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46853\Pictures\Saved Pictures\130G32\Nuts Fuel Tank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6" t="12852" r="3081" b="5320"/>
          <a:stretch/>
        </p:blipFill>
        <p:spPr bwMode="auto">
          <a:xfrm>
            <a:off x="1805391" y="4059480"/>
            <a:ext cx="4062010" cy="266568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46853\Pictures\Saved Pictures\130G32\Screw fuel tank 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9"/>
          <a:stretch/>
        </p:blipFill>
        <p:spPr bwMode="auto">
          <a:xfrm>
            <a:off x="6019800" y="1248517"/>
            <a:ext cx="2775270" cy="27719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0" name="Google Shape;650;p100"/>
          <p:cNvSpPr txBox="1">
            <a:spLocks noGrp="1"/>
          </p:cNvSpPr>
          <p:nvPr>
            <p:ph type="title" idx="4294967295"/>
          </p:nvPr>
        </p:nvSpPr>
        <p:spPr>
          <a:xfrm>
            <a:off x="304800" y="1219200"/>
            <a:ext cx="5334000" cy="811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Reassembly Fuel Tank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1" name="Google Shape;651;p100"/>
          <p:cNvSpPr txBox="1">
            <a:spLocks noGrp="1"/>
          </p:cNvSpPr>
          <p:nvPr>
            <p:ph type="body" idx="4294967295"/>
          </p:nvPr>
        </p:nvSpPr>
        <p:spPr>
          <a:xfrm>
            <a:off x="373062" y="2032000"/>
            <a:ext cx="4808538" cy="21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8mm socket for screw just above spark plug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12mm socket for two nuts above low oil module </a:t>
            </a:r>
          </a:p>
        </p:txBody>
      </p:sp>
      <p:cxnSp>
        <p:nvCxnSpPr>
          <p:cNvPr id="654" name="Google Shape;654;p100"/>
          <p:cNvCxnSpPr/>
          <p:nvPr/>
        </p:nvCxnSpPr>
        <p:spPr>
          <a:xfrm flipV="1">
            <a:off x="4876800" y="2083616"/>
            <a:ext cx="1752600" cy="47011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  <p:cxnSp>
        <p:nvCxnSpPr>
          <p:cNvPr id="655" name="Google Shape;655;p100"/>
          <p:cNvCxnSpPr/>
          <p:nvPr/>
        </p:nvCxnSpPr>
        <p:spPr>
          <a:xfrm>
            <a:off x="3775700" y="3581400"/>
            <a:ext cx="797528" cy="15239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  <p:cxnSp>
        <p:nvCxnSpPr>
          <p:cNvPr id="656" name="Google Shape;656;p100"/>
          <p:cNvCxnSpPr/>
          <p:nvPr/>
        </p:nvCxnSpPr>
        <p:spPr>
          <a:xfrm flipH="1">
            <a:off x="2895601" y="3581400"/>
            <a:ext cx="880099" cy="152156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626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99"/>
          <p:cNvSpPr txBox="1">
            <a:spLocks noGrp="1"/>
          </p:cNvSpPr>
          <p:nvPr>
            <p:ph type="body" idx="4294967295"/>
          </p:nvPr>
        </p:nvSpPr>
        <p:spPr>
          <a:xfrm>
            <a:off x="365125" y="1600200"/>
            <a:ext cx="4740275" cy="15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Remove air cleaner base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Push fuel line onto hose barb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Remove hose clamp tool</a:t>
            </a:r>
          </a:p>
        </p:txBody>
      </p:sp>
      <p:sp>
        <p:nvSpPr>
          <p:cNvPr id="642" name="Google Shape;642;p99"/>
          <p:cNvSpPr txBox="1">
            <a:spLocks noGrp="1"/>
          </p:cNvSpPr>
          <p:nvPr>
            <p:ph type="title" idx="4294967295"/>
          </p:nvPr>
        </p:nvSpPr>
        <p:spPr>
          <a:xfrm>
            <a:off x="762000" y="10668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Reconnect Fuel Line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2" descr="C:\Users\46853\Pictures\Saved Pictures\130G32\Clamp Fuel Line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2" r="6535" b="13811"/>
          <a:stretch/>
        </p:blipFill>
        <p:spPr bwMode="auto">
          <a:xfrm rot="5400000">
            <a:off x="4900151" y="2540252"/>
            <a:ext cx="4550124" cy="348037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46853\Pictures\Saved Pictures\130G32\Green Hose Clamp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t="41275" r="30374" b="2216"/>
          <a:stretch/>
        </p:blipFill>
        <p:spPr bwMode="auto">
          <a:xfrm rot="5400000">
            <a:off x="2388165" y="3685867"/>
            <a:ext cx="3313972" cy="242529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641;p99"/>
          <p:cNvSpPr txBox="1">
            <a:spLocks/>
          </p:cNvSpPr>
          <p:nvPr/>
        </p:nvSpPr>
        <p:spPr>
          <a:xfrm>
            <a:off x="378525" y="3352800"/>
            <a:ext cx="2364675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1775" indent="-231775"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  <a:defRPr sz="240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defRPr>
            </a:lvl1pPr>
            <a:lvl2pPr marL="914400" indent="-381000">
              <a:spcBef>
                <a:spcPts val="480"/>
              </a:spcBef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indent="-342900">
              <a:spcBef>
                <a:spcPts val="360"/>
              </a:spcBef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indent="-342900">
              <a:spcBef>
                <a:spcPts val="360"/>
              </a:spcBef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en-US" dirty="0"/>
              <a:t>Use needle nose pliers to pinch and slide hose clamp over the carburetor hose barb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82</a:t>
            </a:fld>
            <a:endParaRPr lang="en-US" dirty="0"/>
          </a:p>
        </p:txBody>
      </p:sp>
      <p:cxnSp>
        <p:nvCxnSpPr>
          <p:cNvPr id="9" name="Google Shape;356;p67"/>
          <p:cNvCxnSpPr/>
          <p:nvPr/>
        </p:nvCxnSpPr>
        <p:spPr>
          <a:xfrm flipV="1">
            <a:off x="4292027" y="2667000"/>
            <a:ext cx="2209800" cy="304800"/>
          </a:xfrm>
          <a:prstGeom prst="straightConnector1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6540377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131855"/>
            <a:ext cx="5102352" cy="4218432"/>
          </a:xfrm>
          <a:prstGeom prst="rect">
            <a:avLst/>
          </a:prstGeom>
        </p:spPr>
      </p:pic>
      <p:sp>
        <p:nvSpPr>
          <p:cNvPr id="8" name="Google Shape;648;p98"/>
          <p:cNvSpPr txBox="1">
            <a:spLocks/>
          </p:cNvSpPr>
          <p:nvPr/>
        </p:nvSpPr>
        <p:spPr>
          <a:xfrm>
            <a:off x="381000" y="2133600"/>
            <a:ext cx="3200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1775" indent="-231775">
              <a:spcAft>
                <a:spcPts val="1800"/>
              </a:spcAft>
              <a:buClr>
                <a:schemeClr val="dk1"/>
              </a:buClr>
              <a:buSzPct val="90000"/>
              <a:buFont typeface="Tahoma"/>
              <a:buChar char="•"/>
              <a:defRPr sz="240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defRPr>
            </a:lvl1pPr>
            <a:lvl2pPr marL="914400" indent="-381000">
              <a:spcBef>
                <a:spcPts val="480"/>
              </a:spcBef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indent="-342900">
              <a:spcBef>
                <a:spcPts val="360"/>
              </a:spcBef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indent="-342900">
              <a:spcBef>
                <a:spcPts val="360"/>
              </a:spcBef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indent="-355600">
              <a:spcBef>
                <a:spcPts val="4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en-US" dirty="0"/>
              <a:t>Use 5/8 in. spark plug socket</a:t>
            </a:r>
          </a:p>
          <a:p>
            <a:r>
              <a:rPr lang="en-US" dirty="0"/>
              <a:t>Check Spark Plug Gap (0.030 in)</a:t>
            </a:r>
          </a:p>
          <a:p>
            <a:r>
              <a:rPr lang="en-US" dirty="0"/>
              <a:t>To ensure no damage is done to the spark plug, avoid applying any side load to the wrench</a:t>
            </a:r>
          </a:p>
        </p:txBody>
      </p:sp>
      <p:sp>
        <p:nvSpPr>
          <p:cNvPr id="9" name="Google Shape;833;p128"/>
          <p:cNvSpPr txBox="1">
            <a:spLocks/>
          </p:cNvSpPr>
          <p:nvPr/>
        </p:nvSpPr>
        <p:spPr>
          <a:xfrm>
            <a:off x="1371600" y="1143000"/>
            <a:ext cx="6477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accent1"/>
              </a:buClr>
              <a:buSzPts val="1400"/>
              <a:buFont typeface="Tahoma"/>
              <a:buNone/>
              <a:defRPr sz="3200" b="1">
                <a:solidFill>
                  <a:schemeClr val="tx1"/>
                </a:solidFill>
                <a:latin typeface="+mj-lt"/>
                <a:ea typeface="Tahoma"/>
                <a:cs typeface="Tahoma"/>
                <a:sym typeface="Tahom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n-US" dirty="0"/>
              <a:t>Install Spark Plug</a:t>
            </a:r>
          </a:p>
        </p:txBody>
      </p:sp>
    </p:spTree>
    <p:extLst>
      <p:ext uri="{BB962C8B-B14F-4D97-AF65-F5344CB8AC3E}">
        <p14:creationId xmlns:p14="http://schemas.microsoft.com/office/powerpoint/2010/main" val="10566210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01"/>
          <p:cNvSpPr txBox="1">
            <a:spLocks noGrp="1"/>
          </p:cNvSpPr>
          <p:nvPr>
            <p:ph type="title" idx="4294967295"/>
          </p:nvPr>
        </p:nvSpPr>
        <p:spPr>
          <a:xfrm>
            <a:off x="304800" y="1219200"/>
            <a:ext cx="350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  <a:sym typeface="Arial"/>
              </a:rPr>
              <a:t>Install Muffler </a:t>
            </a:r>
            <a:endParaRPr sz="32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663" name="Google Shape;663;p101"/>
          <p:cNvSpPr txBox="1">
            <a:spLocks noGrp="1"/>
          </p:cNvSpPr>
          <p:nvPr>
            <p:ph type="body" idx="4294967295"/>
          </p:nvPr>
        </p:nvSpPr>
        <p:spPr>
          <a:xfrm>
            <a:off x="304800" y="2209800"/>
            <a:ext cx="36576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Replace muffler gasket if necessary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Place muffler flange over studs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Install lock washers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Use 13mm socket</a:t>
            </a:r>
            <a:r>
              <a:rPr lang="en-US" sz="2400" dirty="0">
                <a:latin typeface="+mn-lt"/>
                <a:sym typeface="Arial"/>
              </a:rPr>
              <a:t> to fasten nuts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sz="2400" dirty="0">
              <a:latin typeface="+mn-lt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43400" y="1386255"/>
            <a:ext cx="4495805" cy="5014545"/>
            <a:chOff x="4648198" y="1651013"/>
            <a:chExt cx="4191003" cy="4702564"/>
          </a:xfrm>
        </p:grpSpPr>
        <p:pic>
          <p:nvPicPr>
            <p:cNvPr id="8" name="Picture 3" descr="C:\Users\46853\Pictures\Saved Pictures\130G32\Muffler 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855"/>
            <a:stretch/>
          </p:blipFill>
          <p:spPr bwMode="auto">
            <a:xfrm rot="5400000">
              <a:off x="4393025" y="1906188"/>
              <a:ext cx="4701351" cy="419100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46853\Pictures\Saved Pictures\130G32\Muffler 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18" t="70236" b="2041"/>
            <a:stretch/>
          </p:blipFill>
          <p:spPr bwMode="auto">
            <a:xfrm rot="5400000">
              <a:off x="4768688" y="5312204"/>
              <a:ext cx="920883" cy="1161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9430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3"/>
          <p:cNvSpPr txBox="1">
            <a:spLocks noGrp="1"/>
          </p:cNvSpPr>
          <p:nvPr>
            <p:ph type="title" idx="4294967295"/>
          </p:nvPr>
        </p:nvSpPr>
        <p:spPr>
          <a:xfrm>
            <a:off x="457200" y="1144588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Air Cleaner Backing Plate/Base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01" name="Google Shape;601;p93"/>
          <p:cNvSpPr txBox="1">
            <a:spLocks noGrp="1"/>
          </p:cNvSpPr>
          <p:nvPr>
            <p:ph type="body" idx="4294967295"/>
          </p:nvPr>
        </p:nvSpPr>
        <p:spPr>
          <a:xfrm>
            <a:off x="304800" y="2057400"/>
            <a:ext cx="35052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Check if gasket is installed correctly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Then using a 8mm socket to attach the top screw</a:t>
            </a:r>
            <a:endParaRPr sz="2400" dirty="0">
              <a:latin typeface="+mn-lt"/>
              <a:sym typeface="Arial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Next use 10mm socket for  two flange nuts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85</a:t>
            </a:fld>
            <a:endParaRPr lang="en-US" dirty="0"/>
          </a:p>
        </p:txBody>
      </p:sp>
      <p:pic>
        <p:nvPicPr>
          <p:cNvPr id="7" name="Picture 8" descr="C:\Users\46853\Pictures\Saved Pictures\130G32\AC Base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2" r="22714"/>
          <a:stretch/>
        </p:blipFill>
        <p:spPr bwMode="auto">
          <a:xfrm rot="5400000">
            <a:off x="4380221" y="1383314"/>
            <a:ext cx="4041157" cy="5029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6809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3"/>
          <p:cNvSpPr txBox="1">
            <a:spLocks noGrp="1"/>
          </p:cNvSpPr>
          <p:nvPr>
            <p:ph type="title" idx="4294967295"/>
          </p:nvPr>
        </p:nvSpPr>
        <p:spPr>
          <a:xfrm>
            <a:off x="457200" y="1144588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Air Cleaner Backing Plate/Base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01" name="Google Shape;601;p93"/>
          <p:cNvSpPr txBox="1">
            <a:spLocks noGrp="1"/>
          </p:cNvSpPr>
          <p:nvPr>
            <p:ph type="body" idx="4294967295"/>
          </p:nvPr>
        </p:nvSpPr>
        <p:spPr>
          <a:xfrm>
            <a:off x="304800" y="2362200"/>
            <a:ext cx="26670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Re-connect the breather hose to the air cleaner base</a:t>
            </a:r>
            <a:endParaRPr lang="en-US"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10745" b="25379"/>
          <a:stretch/>
        </p:blipFill>
        <p:spPr>
          <a:xfrm>
            <a:off x="3057392" y="2387132"/>
            <a:ext cx="5858008" cy="37850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6" name="Google Shape;654;p100"/>
          <p:cNvCxnSpPr/>
          <p:nvPr/>
        </p:nvCxnSpPr>
        <p:spPr>
          <a:xfrm>
            <a:off x="2667000" y="3200400"/>
            <a:ext cx="3810000" cy="914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</p:spTree>
    <p:extLst>
      <p:ext uri="{BB962C8B-B14F-4D97-AF65-F5344CB8AC3E}">
        <p14:creationId xmlns:p14="http://schemas.microsoft.com/office/powerpoint/2010/main" val="18596518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91"/>
          <p:cNvSpPr txBox="1">
            <a:spLocks noGrp="1"/>
          </p:cNvSpPr>
          <p:nvPr>
            <p:ph type="title" idx="4294967295"/>
          </p:nvPr>
        </p:nvSpPr>
        <p:spPr>
          <a:xfrm>
            <a:off x="914400" y="106680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Filter and Air Cleaner Cover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83" name="Google Shape;583;p91"/>
          <p:cNvSpPr txBox="1">
            <a:spLocks noGrp="1"/>
          </p:cNvSpPr>
          <p:nvPr>
            <p:ph type="body" idx="4294967295"/>
          </p:nvPr>
        </p:nvSpPr>
        <p:spPr>
          <a:xfrm>
            <a:off x="304800" y="1752600"/>
            <a:ext cx="45720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First install rubber gasket over mounting boss on base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Slide filters over stud, and secure tightly with wing nut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Insert cover over stud and hand tighten knob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87</a:t>
            </a:fld>
            <a:endParaRPr lang="en-US" dirty="0"/>
          </a:p>
        </p:txBody>
      </p:sp>
      <p:pic>
        <p:nvPicPr>
          <p:cNvPr id="2050" name="Picture 2" descr="C:\Users\46853\Pictures\Saved Pictures\130G32\Filter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3" t="21645" r="10694" b="8965"/>
          <a:stretch/>
        </p:blipFill>
        <p:spPr bwMode="auto">
          <a:xfrm>
            <a:off x="5181600" y="1905000"/>
            <a:ext cx="3600722" cy="2133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46853\Pictures\Saved Pictures\130G32\AC Cov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860" r="7806" b="1184"/>
          <a:stretch/>
        </p:blipFill>
        <p:spPr bwMode="auto">
          <a:xfrm>
            <a:off x="6172200" y="4489634"/>
            <a:ext cx="2825133" cy="21366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46853\Pictures\Saved Pictures\130G32\AC Filter 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4" t="12934" r="26265" b="19977"/>
          <a:stretch/>
        </p:blipFill>
        <p:spPr bwMode="auto">
          <a:xfrm>
            <a:off x="3200400" y="4492717"/>
            <a:ext cx="2761977" cy="21366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46853\Pictures\Saved Pictures\130G32\AC Filter 5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04242"/>
            <a:ext cx="2833135" cy="21251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8599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2"/>
          <p:cNvSpPr txBox="1">
            <a:spLocks noGrp="1"/>
          </p:cNvSpPr>
          <p:nvPr>
            <p:ph type="title" idx="4294967295"/>
          </p:nvPr>
        </p:nvSpPr>
        <p:spPr>
          <a:xfrm>
            <a:off x="1219200" y="1143000"/>
            <a:ext cx="6477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Install Trim Panel 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93" name="Google Shape;593;p92"/>
          <p:cNvSpPr txBox="1">
            <a:spLocks noGrp="1"/>
          </p:cNvSpPr>
          <p:nvPr>
            <p:ph type="body" idx="4294967295"/>
          </p:nvPr>
        </p:nvSpPr>
        <p:spPr>
          <a:xfrm>
            <a:off x="228600" y="1905000"/>
            <a:ext cx="39624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Engage tab on left side of trim panel with A/C base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</a:rPr>
              <a:t>Install three, 8mm screws</a:t>
            </a: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sz="2400" dirty="0">
                <a:latin typeface="+mn-lt"/>
                <a:sym typeface="Arial"/>
              </a:rPr>
              <a:t>Install throttle lever knob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95" y="1752600"/>
            <a:ext cx="3886200" cy="29150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87" y="4876800"/>
            <a:ext cx="2414016" cy="1621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8600"/>
            <a:ext cx="3755136" cy="22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922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8"/>
          <p:cNvSpPr txBox="1">
            <a:spLocks noGrp="1"/>
          </p:cNvSpPr>
          <p:nvPr>
            <p:ph type="title" idx="4294967295"/>
          </p:nvPr>
        </p:nvSpPr>
        <p:spPr>
          <a:xfrm>
            <a:off x="1524000" y="1066800"/>
            <a:ext cx="4724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Success!</a:t>
            </a:r>
            <a:endParaRPr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36" name="Google Shape;736;p108"/>
          <p:cNvSpPr txBox="1">
            <a:spLocks noGrp="1"/>
          </p:cNvSpPr>
          <p:nvPr>
            <p:ph type="body" idx="4294967295"/>
          </p:nvPr>
        </p:nvSpPr>
        <p:spPr>
          <a:xfrm>
            <a:off x="457200" y="2286000"/>
            <a:ext cx="32004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dirty="0">
                <a:latin typeface="+mn-lt"/>
              </a:rPr>
              <a:t>Do you have any extra parts? </a:t>
            </a:r>
            <a:endParaRPr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endParaRPr dirty="0">
              <a:latin typeface="+mn-lt"/>
            </a:endParaRPr>
          </a:p>
          <a:p>
            <a:pPr marL="231775" indent="-231775">
              <a:spcBef>
                <a:spcPts val="0"/>
              </a:spcBef>
              <a:spcAft>
                <a:spcPts val="1800"/>
              </a:spcAft>
              <a:buSzPct val="90000"/>
              <a:buFont typeface="Tahoma"/>
            </a:pPr>
            <a:r>
              <a:rPr lang="en-US" dirty="0">
                <a:latin typeface="+mn-lt"/>
              </a:rPr>
              <a:t>Do you have any questions?</a:t>
            </a:r>
            <a:endParaRPr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758376"/>
            <a:ext cx="4953000" cy="476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23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3"/>
          <p:cNvSpPr txBox="1">
            <a:spLocks noGrp="1"/>
          </p:cNvSpPr>
          <p:nvPr>
            <p:ph type="title" idx="4294967295"/>
          </p:nvPr>
        </p:nvSpPr>
        <p:spPr>
          <a:xfrm>
            <a:off x="457200" y="1144588"/>
            <a:ext cx="8229600" cy="836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Remove Air Cleaner Backing Plate/Base</a:t>
            </a:r>
            <a:endParaRPr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01" name="Google Shape;601;p93"/>
          <p:cNvSpPr txBox="1">
            <a:spLocks noGrp="1"/>
          </p:cNvSpPr>
          <p:nvPr>
            <p:ph type="body" idx="4294967295"/>
          </p:nvPr>
        </p:nvSpPr>
        <p:spPr>
          <a:xfrm>
            <a:off x="304800" y="1905000"/>
            <a:ext cx="27432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disconnect Breather Hose from the air cleaner base that connects to valve cover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3" r="24601"/>
          <a:stretch/>
        </p:blipFill>
        <p:spPr bwMode="auto">
          <a:xfrm rot="5400000">
            <a:off x="4229149" y="1467763"/>
            <a:ext cx="3733801" cy="52178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oogle Shape;504;p52"/>
          <p:cNvCxnSpPr/>
          <p:nvPr/>
        </p:nvCxnSpPr>
        <p:spPr>
          <a:xfrm>
            <a:off x="2514600" y="2590800"/>
            <a:ext cx="3048000" cy="1600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  <a:effectLst>
            <a:outerShdw blurRad="57150" dist="19050" dir="5400000" algn="bl" rotWithShape="0">
              <a:srgbClr val="FFFFFF"/>
            </a:outerShdw>
          </a:effectLst>
        </p:spPr>
      </p:cxnSp>
    </p:spTree>
    <p:extLst>
      <p:ext uri="{BB962C8B-B14F-4D97-AF65-F5344CB8AC3E}">
        <p14:creationId xmlns:p14="http://schemas.microsoft.com/office/powerpoint/2010/main" val="3761707170"/>
      </p:ext>
    </p:extLst>
  </p:cSld>
  <p:clrMapOvr>
    <a:masterClrMapping/>
  </p:clrMapOvr>
</p:sld>
</file>

<file path=ppt/theme/theme1.xml><?xml version="1.0" encoding="utf-8"?>
<a:theme xmlns:a="http://schemas.openxmlformats.org/drawingml/2006/main" name="BGG_SlideMaster">
  <a:themeElements>
    <a:clrScheme name="Briggs &amp; Stratton">
      <a:dk1>
        <a:srgbClr val="000000"/>
      </a:dk1>
      <a:lt1>
        <a:srgbClr val="FFFFFF"/>
      </a:lt1>
      <a:dk2>
        <a:srgbClr val="A7A8AA"/>
      </a:dk2>
      <a:lt2>
        <a:srgbClr val="C1C6C8"/>
      </a:lt2>
      <a:accent1>
        <a:srgbClr val="C8102E"/>
      </a:accent1>
      <a:accent2>
        <a:srgbClr val="F1C400"/>
      </a:accent2>
      <a:accent3>
        <a:srgbClr val="657356"/>
      </a:accent3>
      <a:accent4>
        <a:srgbClr val="9F9E8F"/>
      </a:accent4>
      <a:accent5>
        <a:srgbClr val="4BACC6"/>
      </a:accent5>
      <a:accent6>
        <a:srgbClr val="EDCC1A"/>
      </a:accent6>
      <a:hlink>
        <a:srgbClr val="30435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5599</Words>
  <Application>Microsoft Office PowerPoint</Application>
  <PresentationFormat>On-screen Show (4:3)</PresentationFormat>
  <Paragraphs>801</Paragraphs>
  <Slides>89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Tahoma</vt:lpstr>
      <vt:lpstr>Arial</vt:lpstr>
      <vt:lpstr>Calibri</vt:lpstr>
      <vt:lpstr>BGG_SlideMaster</vt:lpstr>
      <vt:lpstr>PowerPoint Presentation</vt:lpstr>
      <vt:lpstr>PowerPoint Presentation</vt:lpstr>
      <vt:lpstr>Required Tools</vt:lpstr>
      <vt:lpstr>Systematic Approach</vt:lpstr>
      <vt:lpstr>Let’s Begin</vt:lpstr>
      <vt:lpstr>Remove Air Cleaner Cover and Filter</vt:lpstr>
      <vt:lpstr>Remove Trim Panel </vt:lpstr>
      <vt:lpstr>Remove Muffler </vt:lpstr>
      <vt:lpstr>Remove Air Cleaner Backing Plate/Base</vt:lpstr>
      <vt:lpstr>Remove Air Cleaner Backing Plate/Base</vt:lpstr>
      <vt:lpstr>Disconnect Fuel Line</vt:lpstr>
      <vt:lpstr>Disconnect Fuel Line</vt:lpstr>
      <vt:lpstr>Remove Fuel Tank</vt:lpstr>
      <vt:lpstr>PowerPoint Presentation</vt:lpstr>
      <vt:lpstr>Remove Carburetor</vt:lpstr>
      <vt:lpstr>Remove Float Bowl  </vt:lpstr>
      <vt:lpstr>Remove Float Bowl</vt:lpstr>
      <vt:lpstr>Remove Float and Needle Valve</vt:lpstr>
      <vt:lpstr>Remove Idle Stop Screw</vt:lpstr>
      <vt:lpstr>Remove Pilot Jet</vt:lpstr>
      <vt:lpstr>Remove Main Jet &amp; Emulsion Tube</vt:lpstr>
      <vt:lpstr>Reassemble Carburetor</vt:lpstr>
      <vt:lpstr>Install Main Jet &amp; Emulsion Tube</vt:lpstr>
      <vt:lpstr>Install Pilot Jet</vt:lpstr>
      <vt:lpstr>Install Idle Stop Screw</vt:lpstr>
      <vt:lpstr>Install Float and Needle Valve</vt:lpstr>
      <vt:lpstr>Attach Float Bowl  </vt:lpstr>
      <vt:lpstr>Remove Gaskets and Spacer</vt:lpstr>
      <vt:lpstr>Remove Speed Control Bracket</vt:lpstr>
      <vt:lpstr>Remove Governor Control Lever</vt:lpstr>
      <vt:lpstr>Remove Spark Plug</vt:lpstr>
      <vt:lpstr>Remove Rewind Starter </vt:lpstr>
      <vt:lpstr>Remove Blower Housing</vt:lpstr>
      <vt:lpstr>Disconnect Wiring from Switch</vt:lpstr>
      <vt:lpstr>Remove Cylinder Air Guide</vt:lpstr>
      <vt:lpstr>Remove Finger Guard</vt:lpstr>
      <vt:lpstr>PowerPoint Presentation</vt:lpstr>
      <vt:lpstr>Remove Push Rods and End Caps</vt:lpstr>
      <vt:lpstr>Remove Rocker Components</vt:lpstr>
      <vt:lpstr>Remove Cylinder Head</vt:lpstr>
      <vt:lpstr>Remove Ignition Armature</vt:lpstr>
      <vt:lpstr>Remove Flywheel Nut</vt:lpstr>
      <vt:lpstr>Remove Flywheel</vt:lpstr>
      <vt:lpstr>Remove Crankcase Cover</vt:lpstr>
      <vt:lpstr>Inspect Camshaft Gear </vt:lpstr>
      <vt:lpstr>Remove Cam Gear</vt:lpstr>
      <vt:lpstr>Remove Tappets</vt:lpstr>
      <vt:lpstr>Remove Piston Connecting Rod Assembly</vt:lpstr>
      <vt:lpstr>Remove Crankshaft</vt:lpstr>
      <vt:lpstr>Discuss Crankcase</vt:lpstr>
      <vt:lpstr>Reassembly</vt:lpstr>
      <vt:lpstr>Install Crankshaft</vt:lpstr>
      <vt:lpstr>Install Piston Assembly</vt:lpstr>
      <vt:lpstr>Attach Rod to Crankshaft</vt:lpstr>
      <vt:lpstr>Install Tappets</vt:lpstr>
      <vt:lpstr>Install Camshaft Gear </vt:lpstr>
      <vt:lpstr>Install Case Cover</vt:lpstr>
      <vt:lpstr>Install Dowel Pins and  Head Gasket</vt:lpstr>
      <vt:lpstr>Install Cylinder Head and Pushrods</vt:lpstr>
      <vt:lpstr>Level Pushrods</vt:lpstr>
      <vt:lpstr>Install Rocker Components</vt:lpstr>
      <vt:lpstr>Adjust Valve Lash</vt:lpstr>
      <vt:lpstr>Install Valve Cover</vt:lpstr>
      <vt:lpstr>Install Flywheel, Key, Starter Cup, Fan and Nut </vt:lpstr>
      <vt:lpstr>Setting Ignition Armature Air Gap</vt:lpstr>
      <vt:lpstr>Install Finger Guard</vt:lpstr>
      <vt:lpstr>Install Cylinder Air Guide</vt:lpstr>
      <vt:lpstr>Connect Wiring to Switch</vt:lpstr>
      <vt:lpstr>Install Blower Housing</vt:lpstr>
      <vt:lpstr>Install Rewind Starter </vt:lpstr>
      <vt:lpstr>Connect Governor Spring</vt:lpstr>
      <vt:lpstr>Install Speed Control Bracket</vt:lpstr>
      <vt:lpstr>Align Governor Shaft</vt:lpstr>
      <vt:lpstr>Install Governor Lever</vt:lpstr>
      <vt:lpstr>Attach Governor Springs and Link to Governor Lever</vt:lpstr>
      <vt:lpstr>Install Gaskets and Spacer</vt:lpstr>
      <vt:lpstr>Install Carburetor</vt:lpstr>
      <vt:lpstr>Temporarily Install Air Cleaner Base</vt:lpstr>
      <vt:lpstr>Perform Static Governor Adjustment</vt:lpstr>
      <vt:lpstr>Perform Static Governor Adjustment</vt:lpstr>
      <vt:lpstr>Reassembly Fuel Tank</vt:lpstr>
      <vt:lpstr>Reconnect Fuel Line</vt:lpstr>
      <vt:lpstr>PowerPoint Presentation</vt:lpstr>
      <vt:lpstr>Install Muffler </vt:lpstr>
      <vt:lpstr>Install Air Cleaner Backing Plate/Base</vt:lpstr>
      <vt:lpstr>Install Air Cleaner Backing Plate/Base</vt:lpstr>
      <vt:lpstr>Install Filter and Air Cleaner Cover</vt:lpstr>
      <vt:lpstr>Install Trim Panel </vt:lpstr>
      <vt:lpstr>Success!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Babers, Aaron</dc:creator>
  <cp:lastModifiedBy>Babers, Aaron</cp:lastModifiedBy>
  <cp:revision>28</cp:revision>
  <dcterms:modified xsi:type="dcterms:W3CDTF">2023-01-20T16:27:42Z</dcterms:modified>
</cp:coreProperties>
</file>