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5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OQXoBH8Vcu92pfGYa8+YMVHOv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Agronomy Disorders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Agronomy CDE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More than one area</a:t>
            </a:r>
            <a:endParaRPr/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Any combination of the previous parts described.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Take a picture of a disorder at face value. In other words, take into account only the parts shown (don’t try to make a disorder affect other parts in your mind).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Agents</a:t>
            </a:r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>
            <a:spLocks noGrp="1"/>
          </p:cNvSpPr>
          <p:nvPr>
            <p:ph type="title"/>
          </p:nvPr>
        </p:nvSpPr>
        <p:spPr>
          <a:xfrm>
            <a:off x="460375" y="-4202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Bacteria</a:t>
            </a:r>
            <a:endParaRPr dirty="0"/>
          </a:p>
        </p:txBody>
      </p:sp>
      <p:sp>
        <p:nvSpPr>
          <p:cNvPr id="151" name="Google Shape;151;p12"/>
          <p:cNvSpPr txBox="1">
            <a:spLocks noGrp="1"/>
          </p:cNvSpPr>
          <p:nvPr>
            <p:ph type="body" idx="1"/>
          </p:nvPr>
        </p:nvSpPr>
        <p:spPr>
          <a:xfrm>
            <a:off x="657520" y="879806"/>
            <a:ext cx="8229600" cy="1171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Black spots/blotches or rotting fruits</a:t>
            </a:r>
            <a:r>
              <a:rPr lang="en-US" dirty="0" smtClean="0"/>
              <a:t>. Often appear greasy/water soaked.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smtClean="0"/>
              <a:t>Rots that being inside a fruit and work their way toward the outside. Are generally slimy/smelly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152" name="Google Shape;152;p12" descr="Image result for bacteria on tomato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42" y="2022806"/>
            <a:ext cx="3554224" cy="2644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2" descr="Image result for bacteria on tomato leav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9839" y="4327560"/>
            <a:ext cx="3714161" cy="253044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2" descr="Image result for bacteria on crop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2" descr="Image result for bacteria on crop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12" descr="Image result for bacteria on cro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81970" y="2051085"/>
            <a:ext cx="3105150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062"/>
            <a:ext cx="3769542" cy="26159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Chemical</a:t>
            </a:r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smtClean="0"/>
              <a:t>Can present in many ways depending on the chemical applied and the plant affected.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smtClean="0"/>
              <a:t>Can also be a field view of herbicide drift, sprayer contamination, or pesticide volatilization.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9830"/>
            <a:ext cx="3864676" cy="2908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2" y="3668916"/>
            <a:ext cx="2391813" cy="3189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4866" y="4038601"/>
            <a:ext cx="2158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LEFT: Sprayer tank contamination</a:t>
            </a:r>
          </a:p>
          <a:p>
            <a:endParaRPr lang="en-US" dirty="0"/>
          </a:p>
          <a:p>
            <a:r>
              <a:rPr lang="en-US" dirty="0" smtClean="0"/>
              <a:t>RIGHT: Herbicide drift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2983583" y="3492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Chemical</a:t>
            </a:r>
            <a:endParaRPr lang="en-US" alt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4" descr="Tomato Chemical Dr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563"/>
            <a:ext cx="27098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C:\Users\abeaubouef\Desktop\Career Development Events\Agronomy CDE\Disorders\paraquat dri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212850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C:\Users\abeaubouef\Desktop\Career Development Events\Agronomy CDE\Disorders\bottelbrush roots herbicide inju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1219200"/>
            <a:ext cx="305752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C:\Users\abeaubouef\Desktop\Career Development Events\Agronomy CDE\Disorders\Disorders Fall 2016\ALS damaged wheat he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688"/>
            <a:ext cx="28416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https://www.btny.purdue.edu/Extension/Weeds/HerbInj2/Img/Large/0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10245"/>
          <a:stretch>
            <a:fillRect/>
          </a:stretch>
        </p:blipFill>
        <p:spPr bwMode="auto">
          <a:xfrm>
            <a:off x="7343775" y="3849688"/>
            <a:ext cx="1681163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C:\Users\abeaubouef\Desktop\Career Development Events\Agronomy CDE\Nationals\agronomy old national contests\national agronomy 2004\National'04Diseases\Disease-2HerbVasBundl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7" t="10284" r="32025" b="10284"/>
          <a:stretch>
            <a:fillRect/>
          </a:stretch>
        </p:blipFill>
        <p:spPr bwMode="auto">
          <a:xfrm>
            <a:off x="5562600" y="3849688"/>
            <a:ext cx="178117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" r="25153"/>
          <a:stretch>
            <a:fillRect/>
          </a:stretch>
        </p:blipFill>
        <p:spPr bwMode="auto">
          <a:xfrm>
            <a:off x="2825750" y="3849688"/>
            <a:ext cx="2763838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1" name="TextBox 1"/>
          <p:cNvSpPr txBox="1">
            <a:spLocks noChangeArrowheads="1"/>
          </p:cNvSpPr>
          <p:nvPr/>
        </p:nvSpPr>
        <p:spPr bwMode="auto">
          <a:xfrm>
            <a:off x="76200" y="3352800"/>
            <a:ext cx="879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Pigment Inhibitor Damage		Cell Membrane Disrupter (Group 14 or 22)    Treflan (Group 3) carryover causing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to Tomato			Paraquat Drift on Soybean	                            bottlebrushed roots in corn.</a:t>
            </a:r>
          </a:p>
        </p:txBody>
      </p:sp>
      <p:sp>
        <p:nvSpPr>
          <p:cNvPr id="5132" name="TextBox 2"/>
          <p:cNvSpPr txBox="1">
            <a:spLocks noChangeArrowheads="1"/>
          </p:cNvSpPr>
          <p:nvPr/>
        </p:nvSpPr>
        <p:spPr bwMode="auto">
          <a:xfrm>
            <a:off x="-31750" y="6021388"/>
            <a:ext cx="2798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ALS herbicide (Group 2) causing twisting/stunting of wheat seedhead.</a:t>
            </a:r>
          </a:p>
        </p:txBody>
      </p:sp>
      <p:sp>
        <p:nvSpPr>
          <p:cNvPr id="5133" name="TextBox 3"/>
          <p:cNvSpPr txBox="1">
            <a:spLocks noChangeArrowheads="1"/>
          </p:cNvSpPr>
          <p:nvPr/>
        </p:nvSpPr>
        <p:spPr bwMode="auto">
          <a:xfrm>
            <a:off x="2798763" y="6021388"/>
            <a:ext cx="2763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Glyphosate (Group 9) drift in corn causing chlorosis of leaf tissue.</a:t>
            </a:r>
          </a:p>
        </p:txBody>
      </p:sp>
      <p:sp>
        <p:nvSpPr>
          <p:cNvPr id="5134" name="TextBox 4"/>
          <p:cNvSpPr txBox="1">
            <a:spLocks noChangeArrowheads="1"/>
          </p:cNvSpPr>
          <p:nvPr/>
        </p:nvSpPr>
        <p:spPr bwMode="auto">
          <a:xfrm>
            <a:off x="5562600" y="5981700"/>
            <a:ext cx="3462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Growth regulator herbicides (Group 4) such as 2,4-D or dicamba cause leaf strapping and cupping (right) and/or the stems to twist and grow back toward the ground (left).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6974" y="161925"/>
            <a:ext cx="6405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Twisting, cupping, bleaching, chlorosis of leaves that are not a nutritional pattern, dead spots on older leaves that are not spreading, and clubbed/</a:t>
            </a:r>
            <a:r>
              <a:rPr lang="en-US" dirty="0" err="1" smtClean="0"/>
              <a:t>bottlebrushed</a:t>
            </a:r>
            <a:r>
              <a:rPr lang="en-US" dirty="0" smtClean="0"/>
              <a:t> roots are typical herbicide damages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6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Compaction</a:t>
            </a:r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Smushed plants or soil (usually caused by traffic).</a:t>
            </a:r>
            <a:endParaRPr/>
          </a:p>
        </p:txBody>
      </p:sp>
      <p:pic>
        <p:nvPicPr>
          <p:cNvPr id="172" name="Google Shape;172;p14" descr="Image result for compaction to tur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438400"/>
            <a:ext cx="3352800" cy="3335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4" descr="Image result for compaction damage on cro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8600" y="2285999"/>
            <a:ext cx="3733800" cy="4269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Drought</a:t>
            </a:r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Crispy or wilted plants.</a:t>
            </a:r>
            <a:endParaRPr/>
          </a:p>
        </p:txBody>
      </p:sp>
      <p:sp>
        <p:nvSpPr>
          <p:cNvPr id="180" name="Google Shape;180;p15" descr="Image result for drought damage on crop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5" descr="Image result for drought damage on cro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743200"/>
            <a:ext cx="4630994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5" descr="Image result for wilted cro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2971800"/>
            <a:ext cx="3778768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Frost Damage</a:t>
            </a:r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Wilting with black/dark coloring (necrosis).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Can have a “gooey” appearance when fresh.</a:t>
            </a:r>
            <a:endParaRPr/>
          </a:p>
        </p:txBody>
      </p:sp>
      <p:pic>
        <p:nvPicPr>
          <p:cNvPr id="189" name="Google Shape;189;p16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743200"/>
            <a:ext cx="4191000" cy="279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 descr="Image result for frost da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1979" y="3810000"/>
            <a:ext cx="4562021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Fungus</a:t>
            </a:r>
            <a:endParaRPr/>
          </a:p>
        </p:txBody>
      </p:sp>
      <p:sp>
        <p:nvSpPr>
          <p:cNvPr id="196" name="Google Shape;196;p1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most common biological problem.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Can range from mold, mildew, rusts, galls, and scabs.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97" name="Google Shape;197;p17" descr="Image result for powdery mildew on cucumber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7" descr="Image result for powdery mildew on cucumber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7" descr="Image result for powdery mildew on cucumb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895600"/>
            <a:ext cx="2946400" cy="220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7" descr="Image result for corn smu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4495800"/>
            <a:ext cx="2819400" cy="211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7" descr="Image result for wheat rus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5200" y="4038600"/>
            <a:ext cx="2590800" cy="1945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Hail</a:t>
            </a:r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Beat up crops, laying in many directions.</a:t>
            </a:r>
            <a:endParaRPr/>
          </a:p>
        </p:txBody>
      </p:sp>
      <p:pic>
        <p:nvPicPr>
          <p:cNvPr id="208" name="Google Shape;208;p18" descr="Image result for hail damage to cro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362200"/>
            <a:ext cx="3810000" cy="280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 descr="Image result for hail damage to cro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5250" y="3914775"/>
            <a:ext cx="523875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Causal Categories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Heat</a:t>
            </a:r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Burned crop fruits (grains).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Caused from staying in grain dryer too long.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16" name="Google Shape;216;p19" descr="Image result for burned grai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0275" y="3081125"/>
            <a:ext cx="392764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950" y="3081125"/>
            <a:ext cx="4469577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Insect</a:t>
            </a:r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body" idx="1"/>
          </p:nvPr>
        </p:nvSpPr>
        <p:spPr>
          <a:xfrm>
            <a:off x="523188" y="1138288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Will have holes and tunnels in leaves, stems, or </a:t>
            </a:r>
            <a:r>
              <a:rPr lang="en-US" dirty="0" smtClean="0"/>
              <a:t>fruits</a:t>
            </a:r>
            <a:r>
              <a:rPr lang="en-US" dirty="0"/>
              <a:t> </a:t>
            </a:r>
            <a:r>
              <a:rPr lang="en-US" dirty="0" smtClean="0"/>
              <a:t>if caused by beetles, worms, or weevils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smtClean="0"/>
              <a:t>Will show </a:t>
            </a:r>
            <a:r>
              <a:rPr lang="en-US" dirty="0" err="1" smtClean="0"/>
              <a:t>stipling</a:t>
            </a:r>
            <a:r>
              <a:rPr lang="en-US" dirty="0" smtClean="0"/>
              <a:t> of leaf tissue or yellowing of fruits if caused by an insect with a piercing/sucking mouth part.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224" name="Google Shape;224;p20" descr="Image result for insect damage to cro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120" y="2205088"/>
            <a:ext cx="4038600" cy="227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0" descr="Image result for european corn bor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120" y="4376394"/>
            <a:ext cx="3250676" cy="220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 descr="C:\Users\abeaubouef\Desktop\Career Development Events\Agronomy CDE\Disorders\spidermite damage to cott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30" y="2120156"/>
            <a:ext cx="32004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07" y="4647528"/>
            <a:ext cx="2474045" cy="166124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Lightning</a:t>
            </a:r>
            <a:endParaRPr/>
          </a:p>
        </p:txBody>
      </p:sp>
      <p:sp>
        <p:nvSpPr>
          <p:cNvPr id="231" name="Google Shape;231;p2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 “dead zone” in a crop field.</a:t>
            </a:r>
            <a:endParaRPr/>
          </a:p>
        </p:txBody>
      </p:sp>
      <p:pic>
        <p:nvPicPr>
          <p:cNvPr id="232" name="Google Shape;232;p21" descr="Image result for lightning damage to cro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5257800"/>
            <a:ext cx="6710506" cy="138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 descr="Image result for lightning damage to cro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2438400"/>
            <a:ext cx="3362325" cy="272338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1" descr="Image result for lightning damage to crop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1" descr="Image result for lightning damage to crop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21" descr="Image result for lightning damage to crop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2438400"/>
            <a:ext cx="3927577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Mechanical</a:t>
            </a:r>
            <a:endParaRPr/>
          </a:p>
        </p:txBody>
      </p:sp>
      <p:sp>
        <p:nvSpPr>
          <p:cNvPr id="242" name="Google Shape;242;p2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Caused by machinery or human error (usually during or after harvesting).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43" name="Google Shape;243;p22" descr="Image result for mechanical cuts on potato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124200"/>
            <a:ext cx="2914650" cy="316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2895600"/>
            <a:ext cx="314325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Moisture</a:t>
            </a:r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Caused by the environment or people if irrigation is used.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Excess </a:t>
            </a:r>
            <a:r>
              <a:rPr lang="en-US" dirty="0" smtClean="0"/>
              <a:t>watering, rill/gully erosion, and split fruits are common examples.</a:t>
            </a:r>
            <a:endParaRPr dirty="0"/>
          </a:p>
        </p:txBody>
      </p:sp>
      <p:pic>
        <p:nvPicPr>
          <p:cNvPr id="251" name="Google Shape;251;p23" descr="Image result for flood damage to cro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3611564"/>
            <a:ext cx="4286250" cy="305752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3" descr="Image result for soaked crops from irrigation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23" descr="Image result for soaked crops from irrig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4295" y="3865775"/>
            <a:ext cx="3855799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Nematodes</a:t>
            </a:r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Large nodes or extreme distortion on roots.</a:t>
            </a:r>
            <a:endParaRPr/>
          </a:p>
        </p:txBody>
      </p:sp>
      <p:pic>
        <p:nvPicPr>
          <p:cNvPr id="260" name="Google Shape;260;p24" descr="Image result for nematode damage to cro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438400"/>
            <a:ext cx="4267200" cy="320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4" descr="Image result for nematode damage to cro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3200400"/>
            <a:ext cx="36576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Nutritional</a:t>
            </a:r>
            <a:endParaRPr/>
          </a:p>
        </p:txBody>
      </p:sp>
      <p:sp>
        <p:nvSpPr>
          <p:cNvPr id="267" name="Google Shape;26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39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Characterized by colors (yellow and deep purple</a:t>
            </a:r>
            <a:r>
              <a:rPr lang="en-US" dirty="0" smtClean="0"/>
              <a:t>).</a:t>
            </a:r>
          </a:p>
          <a:p>
            <a:pPr marL="800100" lvl="1">
              <a:spcBef>
                <a:spcPts val="0"/>
              </a:spcBef>
              <a:buSzPct val="100000"/>
              <a:buChar char="•"/>
            </a:pPr>
            <a:r>
              <a:rPr lang="en-US" dirty="0" smtClean="0"/>
              <a:t>Nitrogen: chlorosis from leaf tip to the base. Oldest leaves first to be affected.</a:t>
            </a:r>
          </a:p>
          <a:p>
            <a:pPr marL="800100" lvl="1">
              <a:spcBef>
                <a:spcPts val="0"/>
              </a:spcBef>
              <a:buSzPct val="100000"/>
              <a:buChar char="•"/>
            </a:pPr>
            <a:r>
              <a:rPr lang="en-US" dirty="0" smtClean="0"/>
              <a:t>Phosphorous: purpling of leaf tissue</a:t>
            </a:r>
          </a:p>
          <a:p>
            <a:pPr marL="800100" lvl="1">
              <a:spcBef>
                <a:spcPts val="0"/>
              </a:spcBef>
              <a:buSzPct val="100000"/>
              <a:buChar char="•"/>
            </a:pPr>
            <a:r>
              <a:rPr lang="en-US" dirty="0" smtClean="0"/>
              <a:t>Potassium: chlorosis of leaf margins. </a:t>
            </a:r>
            <a:endParaRPr lang="en-US" dirty="0"/>
          </a:p>
          <a:p>
            <a:pPr marL="800100" lvl="1">
              <a:spcBef>
                <a:spcPts val="0"/>
              </a:spcBef>
              <a:buSzPct val="100000"/>
              <a:buChar char="•"/>
            </a:pPr>
            <a:r>
              <a:rPr lang="en-US" dirty="0" smtClean="0"/>
              <a:t>Most micronutrients: interveinal chlorosis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Exception: Calcium deficient tomatoes; have an undeveloped blossom end.</a:t>
            </a:r>
            <a:endParaRPr dirty="0"/>
          </a:p>
        </p:txBody>
      </p:sp>
      <p:pic>
        <p:nvPicPr>
          <p:cNvPr id="268" name="Google Shape;268;p25" descr="Image result for nitrogen deficient cor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52950"/>
            <a:ext cx="30734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5" descr="Image result for phosphorus deficient cor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3400" y="4572000"/>
            <a:ext cx="303508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5" descr="Image result for calcium deficient tomato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7132" y="4468305"/>
            <a:ext cx="3116868" cy="2375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Pollution</a:t>
            </a:r>
            <a:endParaRPr/>
          </a:p>
        </p:txBody>
      </p:sp>
      <p:sp>
        <p:nvSpPr>
          <p:cNvPr id="276" name="Google Shape;276;p2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smtClean="0"/>
              <a:t>Very rare, typically only shown as ozone pollution to watermelon.</a:t>
            </a:r>
            <a:endParaRPr dirty="0"/>
          </a:p>
        </p:txBody>
      </p:sp>
      <p:pic>
        <p:nvPicPr>
          <p:cNvPr id="277" name="Google Shape;277;p26" descr="Image result for ozone damage to cro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819400"/>
            <a:ext cx="4368798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Sunscald</a:t>
            </a:r>
            <a:endParaRPr/>
          </a:p>
        </p:txBody>
      </p:sp>
      <p:sp>
        <p:nvSpPr>
          <p:cNvPr id="283" name="Google Shape;283;p2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Usually either a white discoloration on fruit or leaves.</a:t>
            </a:r>
            <a:endParaRPr/>
          </a:p>
        </p:txBody>
      </p:sp>
      <p:pic>
        <p:nvPicPr>
          <p:cNvPr id="284" name="Google Shape;284;p27" descr="Image result for sunscald on bell pepp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819401"/>
            <a:ext cx="3286795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7" descr="Image result for sunscald on watermelon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27" descr="Image result for sunscald on watermel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2286000"/>
            <a:ext cx="3600450" cy="176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7" descr="Image result for sunscald on crop leav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3800" y="4267200"/>
            <a:ext cx="3209925" cy="241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Virus</a:t>
            </a:r>
            <a:endParaRPr/>
          </a:p>
        </p:txBody>
      </p:sp>
      <p:sp>
        <p:nvSpPr>
          <p:cNvPr id="293" name="Google Shape;293;p28"/>
          <p:cNvSpPr txBox="1">
            <a:spLocks noGrp="1"/>
          </p:cNvSpPr>
          <p:nvPr>
            <p:ph type="body" idx="1"/>
          </p:nvPr>
        </p:nvSpPr>
        <p:spPr>
          <a:xfrm>
            <a:off x="457200" y="1168924"/>
            <a:ext cx="8229600" cy="172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Appears as “circles” and “stained glass</a:t>
            </a:r>
            <a:r>
              <a:rPr lang="en-US" dirty="0" smtClean="0"/>
              <a:t>”.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●"/>
            </a:pPr>
            <a:r>
              <a:rPr lang="en-US" dirty="0" smtClean="0"/>
              <a:t>Other viral diseases cause deformities of plant tissue that are not easily explained by other agents.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●"/>
            </a:pPr>
            <a:r>
              <a:rPr lang="en-US" dirty="0" smtClean="0"/>
              <a:t>Viral infections are not as common as other plant disorders.</a:t>
            </a:r>
            <a:endParaRPr dirty="0"/>
          </a:p>
        </p:txBody>
      </p:sp>
      <p:sp>
        <p:nvSpPr>
          <p:cNvPr id="294" name="Google Shape;294;p28" descr="Image result for tomato spotted wilt viru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8" descr="Image result for tomato spotted wilt viru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28" descr="Image result for tomato spotted wilt vir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895600"/>
            <a:ext cx="4286250" cy="36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8" descr="Image result for tomato spotted wilt viru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4890008"/>
            <a:ext cx="1981200" cy="196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8" descr="Image result for tomato spotted wilt viru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4400" y="2895600"/>
            <a:ext cx="3200400" cy="213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Biological</a:t>
            </a: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Any kind of plant disease or insect (basically an invading pathogen).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/>
              <a:t>Bacteria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/>
              <a:t>Fungus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/>
              <a:t>Insect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/>
              <a:t>Nematodes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/>
              <a:t>Virus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Wind Damage</a:t>
            </a:r>
            <a:endParaRPr/>
          </a:p>
        </p:txBody>
      </p:sp>
      <p:sp>
        <p:nvSpPr>
          <p:cNvPr id="304" name="Google Shape;304;p2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Crops laying over in the same direction.</a:t>
            </a:r>
            <a:endParaRPr/>
          </a:p>
        </p:txBody>
      </p:sp>
      <p:pic>
        <p:nvPicPr>
          <p:cNvPr id="305" name="Google Shape;305;p29" descr="Image result for wind damage to cro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590800"/>
            <a:ext cx="4343400" cy="289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9" descr="Image result for wind damage to cro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0100" y="3505200"/>
            <a:ext cx="42291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Cultural</a:t>
            </a:r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Anything that PEOPLE cause.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 dirty="0"/>
              <a:t>Chemical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 dirty="0"/>
              <a:t>Compaction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 dirty="0" smtClean="0"/>
              <a:t>Heat </a:t>
            </a:r>
            <a:r>
              <a:rPr lang="en-US" b="1" dirty="0" smtClean="0">
                <a:solidFill>
                  <a:srgbClr val="FF0000"/>
                </a:solidFill>
              </a:rPr>
              <a:t>(Could also be considered Environmental)</a:t>
            </a:r>
            <a:endParaRPr dirty="0">
              <a:solidFill>
                <a:srgbClr val="FF0000"/>
              </a:solidFill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 dirty="0"/>
              <a:t>Mechanical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Char char="–"/>
            </a:pPr>
            <a:r>
              <a:rPr lang="en-US" i="1" dirty="0">
                <a:solidFill>
                  <a:srgbClr val="FF0000"/>
                </a:solidFill>
              </a:rPr>
              <a:t>(Moisture: if picture shows or explains irrigation)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 dirty="0" smtClean="0"/>
              <a:t>Nutritional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Environmental</a:t>
            </a:r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Any damage caused by weather conditions or nature.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Drought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Frost Damage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Hail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Char char="–"/>
            </a:pPr>
            <a:r>
              <a:rPr lang="en-US" i="1" dirty="0">
                <a:solidFill>
                  <a:srgbClr val="FF0000"/>
                </a:solidFill>
              </a:rPr>
              <a:t>Moisture: Environmental is the standard category.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Sun Scald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Wind </a:t>
            </a:r>
            <a:r>
              <a:rPr lang="en-US" dirty="0" smtClean="0"/>
              <a:t>Damage</a:t>
            </a: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 smtClean="0"/>
              <a:t>Heat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Parts of Plant Damaged</a:t>
            </a:r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Reproductive Parts</a:t>
            </a:r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Any part that plays a role in </a:t>
            </a:r>
            <a:r>
              <a:rPr lang="en-US" dirty="0" smtClean="0"/>
              <a:t>plant sexual reproduction.</a:t>
            </a:r>
            <a:endParaRPr dirty="0" smtClean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 dirty="0" smtClean="0"/>
              <a:t>Seeds</a:t>
            </a:r>
            <a:endParaRPr dirty="0" smtClean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 dirty="0" smtClean="0"/>
              <a:t>Fruits (which will/do contain seeds)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 dirty="0" smtClean="0"/>
              <a:t>Flowers</a:t>
            </a:r>
          </a:p>
          <a:p>
            <a:pPr marL="457200" lvl="1" indent="0">
              <a:spcBef>
                <a:spcPts val="560"/>
              </a:spcBef>
              <a:buSzPts val="2800"/>
              <a:buNone/>
            </a:pPr>
            <a:r>
              <a:rPr lang="en-US" i="1" dirty="0" smtClean="0">
                <a:solidFill>
                  <a:srgbClr val="FF0000"/>
                </a:solidFill>
              </a:rPr>
              <a:t>Note that potatoes</a:t>
            </a:r>
            <a:r>
              <a:rPr lang="en-US" i="1" dirty="0">
                <a:solidFill>
                  <a:srgbClr val="FF0000"/>
                </a:solidFill>
              </a:rPr>
              <a:t>, sugarcane billets, or any other asexually propagated plant </a:t>
            </a:r>
            <a:r>
              <a:rPr lang="en-US" i="1" dirty="0" smtClean="0">
                <a:solidFill>
                  <a:srgbClr val="FF0000"/>
                </a:solidFill>
              </a:rPr>
              <a:t>parts are NOT considered Reproductive Parts. These should be considered Vegetative Parts.</a:t>
            </a:r>
            <a:endParaRPr lang="en-US" dirty="0"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Vegetative Parts</a:t>
            </a:r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Any parts that do not play a role in reproduction or transport nutrients and water.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Basically just </a:t>
            </a:r>
            <a:r>
              <a:rPr lang="en-US" b="1"/>
              <a:t>leaves</a:t>
            </a:r>
            <a:r>
              <a:rPr lang="en-US"/>
              <a:t> and </a:t>
            </a:r>
            <a:r>
              <a:rPr lang="en-US" b="1"/>
              <a:t>petioles</a:t>
            </a:r>
            <a:r>
              <a:rPr lang="en-US"/>
              <a:t> (part that attaches leaves to stems).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Vascular Bundles</a:t>
            </a:r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Any part </a:t>
            </a:r>
            <a:r>
              <a:rPr lang="en-US" dirty="0" smtClean="0"/>
              <a:t>that primarily </a:t>
            </a:r>
            <a:r>
              <a:rPr lang="en-US" dirty="0"/>
              <a:t>transports nutrients and water.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 dirty="0"/>
              <a:t>Stems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 dirty="0"/>
              <a:t>Vines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 dirty="0"/>
              <a:t>Roots</a:t>
            </a:r>
            <a:endParaRPr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702</Words>
  <Application>Microsoft Office PowerPoint</Application>
  <PresentationFormat>On-screen Show (4:3)</PresentationFormat>
  <Paragraphs>107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Agronomy Disorders</vt:lpstr>
      <vt:lpstr> Causal Categories</vt:lpstr>
      <vt:lpstr>Biological</vt:lpstr>
      <vt:lpstr>Cultural</vt:lpstr>
      <vt:lpstr>Environmental</vt:lpstr>
      <vt:lpstr> Parts of Plant Damaged</vt:lpstr>
      <vt:lpstr>Reproductive Parts</vt:lpstr>
      <vt:lpstr>Vegetative Parts</vt:lpstr>
      <vt:lpstr>Vascular Bundles</vt:lpstr>
      <vt:lpstr>More than one area</vt:lpstr>
      <vt:lpstr> Agents</vt:lpstr>
      <vt:lpstr>Bacteria</vt:lpstr>
      <vt:lpstr>Chemical</vt:lpstr>
      <vt:lpstr>Chemical</vt:lpstr>
      <vt:lpstr>Compaction</vt:lpstr>
      <vt:lpstr>Drought</vt:lpstr>
      <vt:lpstr>Frost Damage</vt:lpstr>
      <vt:lpstr>Fungus</vt:lpstr>
      <vt:lpstr>Hail</vt:lpstr>
      <vt:lpstr>Heat</vt:lpstr>
      <vt:lpstr>Insect</vt:lpstr>
      <vt:lpstr>Lightning</vt:lpstr>
      <vt:lpstr>Mechanical</vt:lpstr>
      <vt:lpstr>Moisture</vt:lpstr>
      <vt:lpstr>Nematodes</vt:lpstr>
      <vt:lpstr>Nutritional</vt:lpstr>
      <vt:lpstr>Pollution</vt:lpstr>
      <vt:lpstr>Sunscald</vt:lpstr>
      <vt:lpstr>Virus</vt:lpstr>
      <vt:lpstr>Wind Damage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Agronomy Disorders</dc:title>
  <dc:creator>Milstead</dc:creator>
  <cp:lastModifiedBy>aaron.beaubouef</cp:lastModifiedBy>
  <cp:revision>3</cp:revision>
  <dcterms:created xsi:type="dcterms:W3CDTF">2017-04-03T13:02:43Z</dcterms:created>
  <dcterms:modified xsi:type="dcterms:W3CDTF">2024-08-08T21:59:52Z</dcterms:modified>
</cp:coreProperties>
</file>