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3e3947b36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3e3947b36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3e3947b3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73e3947b3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3e3947b3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73e3947b3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3e3947b36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3e3947b36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3e3947b36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73e3947b36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3e3947b3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73e3947b3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3e3947b36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73e3947b36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3e3947b36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73e3947b36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73e3947b36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73e3947b36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3e3947b36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3e3947b36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3e3947b36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73e3947b36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73e3947b3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73e3947b3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3e3947b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73e3947b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73e3947b3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73e3947b3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3e3947b3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3e3947b3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3e3947b3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73e3947b3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3e3947b3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73e3947b3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3e3947b3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73e3947b3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3e3947b3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3e3947b3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3e3947b3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73e3947b3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73e3947b3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73e3947b3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73e3947b36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73e3947b36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3e3947b3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3e3947b3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73e3947b3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73e3947b3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3e3947b3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73e3947b3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3e3947b36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73e3947b36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3e3947b36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3e3947b36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3e3947b3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3e3947b3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73e3947b36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73e3947b36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3e3947b36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3e3947b36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3e3947b36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3e3947b36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3e3947b36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3e3947b36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wgoa.com/post/commonly-used-woods/" TargetMode="External"/><Relationship Id="rId3" Type="http://schemas.openxmlformats.org/officeDocument/2006/relationships/hyperlink" Target="https://www.wood-database.com/wood-filter/" TargetMode="External"/><Relationship Id="rId7" Type="http://schemas.openxmlformats.org/officeDocument/2006/relationships/hyperlink" Target="https://wsri.org/different-types-of-wood-their-use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woodassistant.com/" TargetMode="External"/><Relationship Id="rId5" Type="http://schemas.openxmlformats.org/officeDocument/2006/relationships/hyperlink" Target="https://extension.msstate.edu/sites/default/files/publications/publications/p2606.pdf" TargetMode="External"/><Relationship Id="rId10" Type="http://schemas.openxmlformats.org/officeDocument/2006/relationships/hyperlink" Target="https://findthehomepros.com/types-of-engineered-wood/" TargetMode="External"/><Relationship Id="rId4" Type="http://schemas.openxmlformats.org/officeDocument/2006/relationships/hyperlink" Target="https://woodidentification.net/wood-images-2/" TargetMode="External"/><Relationship Id="rId9" Type="http://schemas.openxmlformats.org/officeDocument/2006/relationships/hyperlink" Target="https://www.bellforestproducts.com/popla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Wood Products ID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Louisiana FFA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Maple (</a:t>
            </a:r>
            <a:r>
              <a:rPr lang="en" i="1"/>
              <a:t>Acer sp.</a:t>
            </a:r>
            <a:r>
              <a:rPr lang="en"/>
              <a:t>)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Gym flooring, butcher blocks, bowling pins, biltmore sticks</a:t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82" y="2665875"/>
            <a:ext cx="2724850" cy="23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525" y="2497850"/>
            <a:ext cx="1560175" cy="25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1827" y="2456089"/>
            <a:ext cx="2454825" cy="24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Oak, Red (</a:t>
            </a:r>
            <a:r>
              <a:rPr lang="en" i="1"/>
              <a:t>Quercus rubra</a:t>
            </a:r>
            <a:r>
              <a:rPr lang="en"/>
              <a:t>)</a:t>
            </a: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flooring, cabinetry</a:t>
            </a: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75" y="2864275"/>
            <a:ext cx="2214149" cy="20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9600" y="2617550"/>
            <a:ext cx="1592400" cy="23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600" y="2579738"/>
            <a:ext cx="2464225" cy="24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Oak, White (</a:t>
            </a:r>
            <a:r>
              <a:rPr lang="en" i="1"/>
              <a:t>Quercus alba</a:t>
            </a:r>
            <a:r>
              <a:rPr lang="en"/>
              <a:t>)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Railroad ties, flooring, outdoor furniture, wooden barrels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120" y="2666050"/>
            <a:ext cx="3053706" cy="21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75" y="2666050"/>
            <a:ext cx="2369050" cy="217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4425" y="2360625"/>
            <a:ext cx="1783725" cy="26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Pine, Southern Yellow (</a:t>
            </a:r>
            <a:r>
              <a:rPr lang="en" i="1"/>
              <a:t>Pinus sp.</a:t>
            </a:r>
            <a:r>
              <a:rPr lang="en"/>
              <a:t>)</a:t>
            </a: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Dimensional lumber, plywood, OSB, treating</a:t>
            </a:r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841" y="2540950"/>
            <a:ext cx="1805209" cy="24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100" y="2385576"/>
            <a:ext cx="2354100" cy="25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7103" y="2467453"/>
            <a:ext cx="2594850" cy="25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Poplar, Yellow (</a:t>
            </a:r>
            <a:r>
              <a:rPr lang="en" i="1"/>
              <a:t>Liriodendron tulipifera</a:t>
            </a:r>
            <a:r>
              <a:rPr lang="en"/>
              <a:t>)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wooden toys, moulding</a:t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59975"/>
            <a:ext cx="2148300" cy="2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7825" y="2571750"/>
            <a:ext cx="2436525" cy="24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5627" y="3047425"/>
            <a:ext cx="3292975" cy="1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Cedar, Eastern (</a:t>
            </a:r>
            <a:r>
              <a:rPr lang="en" i="1"/>
              <a:t>Juniperus virginiana</a:t>
            </a:r>
            <a:r>
              <a:rPr lang="en"/>
              <a:t>)</a:t>
            </a:r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closet linings, aromatics, shoe trees</a:t>
            </a:r>
            <a:endParaRPr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50" y="2755625"/>
            <a:ext cx="2206850" cy="22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8350" y="2534800"/>
            <a:ext cx="2206850" cy="24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000" y="2210503"/>
            <a:ext cx="2751974" cy="275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Sweetgum (</a:t>
            </a:r>
            <a:r>
              <a:rPr lang="en" i="1"/>
              <a:t>Liquidambar styraciflua</a:t>
            </a:r>
            <a:r>
              <a:rPr lang="en"/>
              <a:t>)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Veneer, furniture, railroad ties, crates, cutting/charcuterie boards</a:t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00" y="2645650"/>
            <a:ext cx="2273725" cy="22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000" y="2482725"/>
            <a:ext cx="2436650" cy="24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4675" y="1826425"/>
            <a:ext cx="2103025" cy="31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Sycamore (</a:t>
            </a:r>
            <a:r>
              <a:rPr lang="en" i="1"/>
              <a:t>Platanus sp.</a:t>
            </a:r>
            <a:r>
              <a:rPr lang="en"/>
              <a:t>)</a:t>
            </a:r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Veneer, trim, crates, flooring, furniture, turned objects</a:t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75" y="2682000"/>
            <a:ext cx="2222125" cy="22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000" y="2407050"/>
            <a:ext cx="2497075" cy="249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475" y="2056225"/>
            <a:ext cx="2918702" cy="291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Walnut, Black (</a:t>
            </a:r>
            <a:r>
              <a:rPr lang="en" i="1"/>
              <a:t>Juglans nigra</a:t>
            </a:r>
            <a:r>
              <a:rPr lang="en"/>
              <a:t>)</a:t>
            </a:r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High end furniture, cabinetry, wooden gun stocks</a:t>
            </a: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00" y="2968650"/>
            <a:ext cx="2835600" cy="18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2850" y="2431250"/>
            <a:ext cx="1665550" cy="24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4500" y="3121775"/>
            <a:ext cx="3557400" cy="18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Willow, Black (</a:t>
            </a:r>
            <a:r>
              <a:rPr lang="en" i="1"/>
              <a:t>Salix nigra</a:t>
            </a:r>
            <a:r>
              <a:rPr lang="en"/>
              <a:t>)</a:t>
            </a:r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Crates, furniture, baskets</a:t>
            </a:r>
            <a:endParaRPr/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50" y="2948650"/>
            <a:ext cx="2001250" cy="20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8625" y="2697375"/>
            <a:ext cx="2145800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5">
            <a:alphaModFix/>
          </a:blip>
          <a:srcRect t="-2110" b="2110"/>
          <a:stretch/>
        </p:blipFill>
        <p:spPr>
          <a:xfrm>
            <a:off x="5916225" y="1604875"/>
            <a:ext cx="3896951" cy="3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Engineered Products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Glued Laminated Timber (Glulam)</a:t>
            </a:r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Stress-rated beams made of wood laminations bonded together. Most commonly conifer species.</a:t>
            </a:r>
            <a:endParaRPr/>
          </a:p>
        </p:txBody>
      </p:sp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79" y="3044707"/>
            <a:ext cx="4003125" cy="183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2250" y="2495675"/>
            <a:ext cx="2387325" cy="23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Laminated Veneer Lumber (LVL)</a:t>
            </a:r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Made of multiple thin layers of veneer, used for headers and beams. Most commonly conifer species.</a:t>
            </a:r>
            <a:endParaRPr/>
          </a:p>
        </p:txBody>
      </p:sp>
      <p:pic>
        <p:nvPicPr>
          <p:cNvPr id="235" name="Google Shape;235;p34"/>
          <p:cNvPicPr preferRelativeResize="0"/>
          <p:nvPr/>
        </p:nvPicPr>
        <p:blipFill rotWithShape="1">
          <a:blip r:embed="rId3">
            <a:alphaModFix/>
          </a:blip>
          <a:srcRect t="9338" r="9338"/>
          <a:stretch/>
        </p:blipFill>
        <p:spPr>
          <a:xfrm>
            <a:off x="1072313" y="3148313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451" y="2818554"/>
            <a:ext cx="2847975" cy="192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Medium Density Fiberboard (MDF)</a:t>
            </a:r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Panels made with wood fibers and resins. Smooth surface and fine particles. Various hardwood and softwood species.</a:t>
            </a:r>
            <a:endParaRPr/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00" y="2571752"/>
            <a:ext cx="3189850" cy="23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225" y="2571750"/>
            <a:ext cx="2706131" cy="23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Oriented Strand Board (OSB)</a:t>
            </a:r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Rectangular wood strands pressed with resins. Used for sheathing. Most commonly conifer species.</a:t>
            </a:r>
            <a:endParaRPr/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01" y="2423537"/>
            <a:ext cx="3694474" cy="24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550" y="2455925"/>
            <a:ext cx="3847025" cy="23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Board</a:t>
            </a:r>
            <a:endParaRPr/>
          </a:p>
        </p:txBody>
      </p:sp>
      <p:sp>
        <p:nvSpPr>
          <p:cNvPr id="258" name="Google Shape;25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Coarse wood particles pressed with resins. Has rough texture and voids. Various hardwoods and softwoods.</a:t>
            </a:r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253" y="2794978"/>
            <a:ext cx="3153075" cy="20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852" y="2794977"/>
            <a:ext cx="3018338" cy="209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Pole</a:t>
            </a:r>
            <a:endParaRPr/>
          </a:p>
        </p:txBody>
      </p:sp>
      <p:sp>
        <p:nvSpPr>
          <p:cNvPr id="266" name="Google Shape;26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Made from whole logs or cores of veneer logs. Treated; used for fences and utility purposes. Most commonly conifer species.</a:t>
            </a:r>
            <a:endParaRPr/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250" y="2695863"/>
            <a:ext cx="2167100" cy="21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677" y="2755627"/>
            <a:ext cx="3076975" cy="20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Primed Boards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Dimensional lumber with primer, used for indoor trim work. Most commonly conifer species.</a:t>
            </a:r>
            <a:endParaRPr/>
          </a:p>
        </p:txBody>
      </p:sp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377" y="2571750"/>
            <a:ext cx="2392218" cy="23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925" y="2451602"/>
            <a:ext cx="2603200" cy="24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Plywood</a:t>
            </a:r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Wood veneer pressed with resin. Used for sheathing and furniture. Various species.</a:t>
            </a:r>
            <a:endParaRPr/>
          </a:p>
        </p:txBody>
      </p:sp>
      <p:pic>
        <p:nvPicPr>
          <p:cNvPr id="283" name="Google Shape;2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729" y="2431275"/>
            <a:ext cx="3275275" cy="24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325" y="2431275"/>
            <a:ext cx="2453300" cy="24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Tongue and Groove</a:t>
            </a:r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Lumber with milled interlocking edges. Used for paneling. Various species.</a:t>
            </a:r>
            <a:endParaRPr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75" y="2375875"/>
            <a:ext cx="2654350" cy="26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5" y="2467455"/>
            <a:ext cx="3570875" cy="24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 (</a:t>
            </a:r>
            <a:r>
              <a:rPr lang="en" i="1"/>
              <a:t>Fraxinus sp.</a:t>
            </a:r>
            <a:r>
              <a:rPr lang="en"/>
              <a:t>)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stair treads, turned objects, flooring, musical instruments, baseball bats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50" y="2845175"/>
            <a:ext cx="2025225" cy="20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350" y="2527850"/>
            <a:ext cx="2416125" cy="24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000" y="2055375"/>
            <a:ext cx="2598300" cy="25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Treated Dimensional Lumber</a:t>
            </a:r>
            <a:endParaRPr/>
          </a:p>
        </p:txBody>
      </p:sp>
      <p:sp>
        <p:nvSpPr>
          <p:cNvPr id="298" name="Google Shape;29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Structural lumber treated with chemicals to resist insects and decay. Various dimensions. Most commonly conifer species.</a:t>
            </a:r>
            <a:endParaRPr/>
          </a:p>
        </p:txBody>
      </p:sp>
      <p:pic>
        <p:nvPicPr>
          <p:cNvPr id="299" name="Google Shape;2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675" y="2447579"/>
            <a:ext cx="3085525" cy="25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679" y="2447579"/>
            <a:ext cx="3354615" cy="25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Untreated Dimensional Lumber</a:t>
            </a:r>
            <a:endParaRPr/>
          </a:p>
        </p:txBody>
      </p:sp>
      <p:sp>
        <p:nvSpPr>
          <p:cNvPr id="306" name="Google Shape;306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Structural lumber, various dimensions. Most commonly conifer species.</a:t>
            </a:r>
            <a:endParaRPr/>
          </a:p>
        </p:txBody>
      </p:sp>
      <p:pic>
        <p:nvPicPr>
          <p:cNvPr id="307" name="Google Shape;3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453" y="2350025"/>
            <a:ext cx="2498300" cy="24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978" y="2293578"/>
            <a:ext cx="2576000" cy="2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Veneer</a:t>
            </a:r>
            <a:endParaRPr/>
          </a:p>
        </p:txBody>
      </p:sp>
      <p:sp>
        <p:nvSpPr>
          <p:cNvPr id="314" name="Google Shape;31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Thin layers of wood used in making plywood or concealing MDF or particle board. Various species can be used.</a:t>
            </a:r>
            <a:endParaRPr/>
          </a:p>
        </p:txBody>
      </p:sp>
      <p:pic>
        <p:nvPicPr>
          <p:cNvPr id="315" name="Google Shape;3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630" y="2311838"/>
            <a:ext cx="3480500" cy="26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274" y="2349939"/>
            <a:ext cx="1430466" cy="25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The Wood Database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Wood Identification - Common Hardwoods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Identification Guide - Mississippi State Univ.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Wood Assistant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Wood Supply Research Institute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Woodworkers Guild of America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Bell Forest Products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Types of Engineered Wood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Bald Cypress (</a:t>
            </a:r>
            <a:r>
              <a:rPr lang="en" i="1"/>
              <a:t>Taxodium distichum</a:t>
            </a:r>
            <a:r>
              <a:rPr lang="en"/>
              <a:t>)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Paneling, moulding, outdoor furniture, exterior trim, boat paddles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50" y="3074275"/>
            <a:ext cx="2440224" cy="20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925" y="2684950"/>
            <a:ext cx="1617375" cy="24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3675" y="1492800"/>
            <a:ext cx="2688633" cy="34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Beech, American (</a:t>
            </a:r>
            <a:r>
              <a:rPr lang="en" i="1"/>
              <a:t>Fagus americana</a:t>
            </a:r>
            <a:r>
              <a:rPr lang="en"/>
              <a:t>)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Veneer, flooring, crates, musical instruments, wooden utensils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225" y="2930925"/>
            <a:ext cx="2322276" cy="20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950" y="2781700"/>
            <a:ext cx="15621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474" y="2150325"/>
            <a:ext cx="2003900" cy="29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Cherry, Black (</a:t>
            </a:r>
            <a:r>
              <a:rPr lang="en" i="1"/>
              <a:t>Prunus serotina</a:t>
            </a:r>
            <a:r>
              <a:rPr lang="en"/>
              <a:t>)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High end furniture, finish carpentry, cabinets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275" y="2757450"/>
            <a:ext cx="2500725" cy="21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5249" y="2470224"/>
            <a:ext cx="1649925" cy="247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050" y="2255025"/>
            <a:ext cx="1649925" cy="27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Cottonwood, Eastern (</a:t>
            </a:r>
            <a:r>
              <a:rPr lang="en" i="1"/>
              <a:t>Populus deltoides</a:t>
            </a:r>
            <a:r>
              <a:rPr lang="en"/>
              <a:t>)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millwork, wooden toys, utensils, crates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425" y="2767700"/>
            <a:ext cx="1570275" cy="22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950" y="2431350"/>
            <a:ext cx="2579600" cy="25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650" y="2603552"/>
            <a:ext cx="2750675" cy="23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Elm (</a:t>
            </a:r>
            <a:r>
              <a:rPr lang="en" i="1"/>
              <a:t>Ulmus sp.</a:t>
            </a:r>
            <a:r>
              <a:rPr lang="en"/>
              <a:t>)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hockey sticks, turned bowls</a:t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00" y="2727775"/>
            <a:ext cx="2191600" cy="21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350" y="2571750"/>
            <a:ext cx="2347625" cy="23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475" y="2971124"/>
            <a:ext cx="2912525" cy="183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Hickory (</a:t>
            </a:r>
            <a:r>
              <a:rPr lang="en" i="1"/>
              <a:t>Carya sp.</a:t>
            </a:r>
            <a:r>
              <a:rPr lang="en"/>
              <a:t>)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Furniture, flooring, tool handles, shafts, bows, skis</a:t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50" y="2769600"/>
            <a:ext cx="1669550" cy="22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775" y="2571750"/>
            <a:ext cx="2226050" cy="24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200" y="1529750"/>
            <a:ext cx="3465900" cy="34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Microsoft Office PowerPoint</Application>
  <PresentationFormat>On-screen Show (16:9)</PresentationFormat>
  <Paragraphs>71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Arial</vt:lpstr>
      <vt:lpstr>Simple Light</vt:lpstr>
      <vt:lpstr>Wood Products ID</vt:lpstr>
      <vt:lpstr>Species</vt:lpstr>
      <vt:lpstr>Ash (Fraxinus sp.)</vt:lpstr>
      <vt:lpstr>Bald Cypress (Taxodium distichum)</vt:lpstr>
      <vt:lpstr>Beech, American (Fagus americana)</vt:lpstr>
      <vt:lpstr>Cherry, Black (Prunus serotina)</vt:lpstr>
      <vt:lpstr>Cottonwood, Eastern (Populus deltoides)</vt:lpstr>
      <vt:lpstr>Elm (Ulmus sp.)</vt:lpstr>
      <vt:lpstr>Hickory (Carya sp.)</vt:lpstr>
      <vt:lpstr>Maple (Acer sp.)</vt:lpstr>
      <vt:lpstr>Oak, Red (Quercus rubra)</vt:lpstr>
      <vt:lpstr>Oak, White (Quercus alba)</vt:lpstr>
      <vt:lpstr>Pine, Southern Yellow (Pinus sp.)</vt:lpstr>
      <vt:lpstr>Poplar, Yellow (Liriodendron tulipifera)</vt:lpstr>
      <vt:lpstr>Red Cedar, Eastern (Juniperus virginiana)</vt:lpstr>
      <vt:lpstr>Sweetgum (Liquidambar styraciflua)</vt:lpstr>
      <vt:lpstr>Sycamore (Platanus sp.)</vt:lpstr>
      <vt:lpstr>Walnut, Black (Juglans nigra)</vt:lpstr>
      <vt:lpstr>Willow, Black (Salix nigra)</vt:lpstr>
      <vt:lpstr>Engineered Products</vt:lpstr>
      <vt:lpstr>Glued Laminated Timber (Glulam)</vt:lpstr>
      <vt:lpstr>Laminated Veneer Lumber (LVL)</vt:lpstr>
      <vt:lpstr>Medium Density Fiberboard (MDF)</vt:lpstr>
      <vt:lpstr>Oriented Strand Board (OSB)</vt:lpstr>
      <vt:lpstr>Particle Board</vt:lpstr>
      <vt:lpstr>Pole</vt:lpstr>
      <vt:lpstr>Primed Boards</vt:lpstr>
      <vt:lpstr>Plywood</vt:lpstr>
      <vt:lpstr>Tongue and Groove</vt:lpstr>
      <vt:lpstr>Treated Dimensional Lumber</vt:lpstr>
      <vt:lpstr>Untreated Dimensional Lumber</vt:lpstr>
      <vt:lpstr>Veneer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Babers, Aaron</cp:lastModifiedBy>
  <cp:revision>1</cp:revision>
  <dcterms:modified xsi:type="dcterms:W3CDTF">2024-08-02T16:04:20Z</dcterms:modified>
</cp:coreProperties>
</file>